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9753600" cx="13004800"/>
  <p:notesSz cx="6858000" cy="9144000"/>
  <p:embeddedFontLst>
    <p:embeddedFont>
      <p:font typeface="Helvetica Neue"/>
      <p:regular r:id="rId54"/>
      <p:bold r:id="rId55"/>
      <p:italic r:id="rId56"/>
      <p:boldItalic r:id="rId57"/>
    </p:embeddedFont>
    <p:embeddedFont>
      <p:font typeface="Helvetica Neue Light"/>
      <p:regular r:id="rId58"/>
      <p:bold r:id="rId59"/>
      <p:italic r:id="rId60"/>
      <p:boldItalic r:id="rId61"/>
    </p:embeddedFont>
    <p:embeddedFont>
      <p:font typeface="Gill Sans"/>
      <p:regular r:id="rId62"/>
      <p:bold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6ED289C-489D-4998-96FF-908F5358F95A}">
  <a:tblStyle styleId="{B6ED289C-489D-4998-96FF-908F5358F95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DC520A8-E1AE-4142-883F-14873D061762}"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GillSans-regular.fntdata"/><Relationship Id="rId61" Type="http://schemas.openxmlformats.org/officeDocument/2006/relationships/font" Target="fonts/HelveticaNeueLight-boldItalic.fntdata"/><Relationship Id="rId20" Type="http://schemas.openxmlformats.org/officeDocument/2006/relationships/slide" Target="slides/slide15.xml"/><Relationship Id="rId63" Type="http://schemas.openxmlformats.org/officeDocument/2006/relationships/font" Target="fonts/GillSans-bold.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HelveticaNeueLight-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HelveticaNeue-bold.fntdata"/><Relationship Id="rId10" Type="http://schemas.openxmlformats.org/officeDocument/2006/relationships/slide" Target="slides/slide5.xml"/><Relationship Id="rId54" Type="http://schemas.openxmlformats.org/officeDocument/2006/relationships/font" Target="fonts/HelveticaNeue-regular.fntdata"/><Relationship Id="rId13" Type="http://schemas.openxmlformats.org/officeDocument/2006/relationships/slide" Target="slides/slide8.xml"/><Relationship Id="rId57" Type="http://schemas.openxmlformats.org/officeDocument/2006/relationships/font" Target="fonts/HelveticaNeue-boldItalic.fntdata"/><Relationship Id="rId12" Type="http://schemas.openxmlformats.org/officeDocument/2006/relationships/slide" Target="slides/slide7.xml"/><Relationship Id="rId56" Type="http://schemas.openxmlformats.org/officeDocument/2006/relationships/font" Target="fonts/HelveticaNeue-italic.fntdata"/><Relationship Id="rId15" Type="http://schemas.openxmlformats.org/officeDocument/2006/relationships/slide" Target="slides/slide10.xml"/><Relationship Id="rId59" Type="http://schemas.openxmlformats.org/officeDocument/2006/relationships/font" Target="fonts/HelveticaNeueLight-bold.fntdata"/><Relationship Id="rId14" Type="http://schemas.openxmlformats.org/officeDocument/2006/relationships/slide" Target="slides/slide9.xml"/><Relationship Id="rId58" Type="http://schemas.openxmlformats.org/officeDocument/2006/relationships/font" Target="fonts/HelveticaNeueLight-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SzPts val="1400"/>
              <a:buNone/>
              <a:defRPr b="0" i="0" sz="2400" u="none" cap="none" strike="noStrike">
                <a:latin typeface="Avenir"/>
                <a:ea typeface="Avenir"/>
                <a:cs typeface="Avenir"/>
                <a:sym typeface="Avenir"/>
              </a:defRPr>
            </a:lvl1pPr>
            <a:lvl2pPr indent="-228600" lvl="1" marL="914400" marR="0" rtl="0" algn="l">
              <a:lnSpc>
                <a:spcPct val="125000"/>
              </a:lnSpc>
              <a:spcBef>
                <a:spcPts val="0"/>
              </a:spcBef>
              <a:spcAft>
                <a:spcPts val="0"/>
              </a:spcAft>
              <a:buSzPts val="1400"/>
              <a:buNone/>
              <a:defRPr b="0" i="0" sz="2400" u="none" cap="none" strike="noStrike">
                <a:latin typeface="Avenir"/>
                <a:ea typeface="Avenir"/>
                <a:cs typeface="Avenir"/>
                <a:sym typeface="Avenir"/>
              </a:defRPr>
            </a:lvl2pPr>
            <a:lvl3pPr indent="-228600" lvl="2" marL="1371600" marR="0" rtl="0" algn="l">
              <a:lnSpc>
                <a:spcPct val="125000"/>
              </a:lnSpc>
              <a:spcBef>
                <a:spcPts val="0"/>
              </a:spcBef>
              <a:spcAft>
                <a:spcPts val="0"/>
              </a:spcAft>
              <a:buSzPts val="1400"/>
              <a:buNone/>
              <a:defRPr b="0" i="0" sz="2400" u="none" cap="none" strike="noStrike">
                <a:latin typeface="Avenir"/>
                <a:ea typeface="Avenir"/>
                <a:cs typeface="Avenir"/>
                <a:sym typeface="Avenir"/>
              </a:defRPr>
            </a:lvl3pPr>
            <a:lvl4pPr indent="-228600" lvl="3" marL="1828800" marR="0" rtl="0" algn="l">
              <a:lnSpc>
                <a:spcPct val="125000"/>
              </a:lnSpc>
              <a:spcBef>
                <a:spcPts val="0"/>
              </a:spcBef>
              <a:spcAft>
                <a:spcPts val="0"/>
              </a:spcAft>
              <a:buSzPts val="1400"/>
              <a:buNone/>
              <a:defRPr b="0" i="0" sz="2400" u="none" cap="none" strike="noStrike">
                <a:latin typeface="Avenir"/>
                <a:ea typeface="Avenir"/>
                <a:cs typeface="Avenir"/>
                <a:sym typeface="Avenir"/>
              </a:defRPr>
            </a:lvl4pPr>
            <a:lvl5pPr indent="-228600" lvl="4" marL="2286000" marR="0" rtl="0" algn="l">
              <a:lnSpc>
                <a:spcPct val="125000"/>
              </a:lnSpc>
              <a:spcBef>
                <a:spcPts val="0"/>
              </a:spcBef>
              <a:spcAft>
                <a:spcPts val="0"/>
              </a:spcAft>
              <a:buSzPts val="1400"/>
              <a:buNone/>
              <a:defRPr b="0" i="0" sz="2400" u="none" cap="none" strike="noStrike">
                <a:latin typeface="Avenir"/>
                <a:ea typeface="Avenir"/>
                <a:cs typeface="Avenir"/>
                <a:sym typeface="Avenir"/>
              </a:defRPr>
            </a:lvl5pPr>
            <a:lvl6pPr indent="-228600" lvl="5" marL="2743200" marR="0" rtl="0" algn="l">
              <a:lnSpc>
                <a:spcPct val="125000"/>
              </a:lnSpc>
              <a:spcBef>
                <a:spcPts val="0"/>
              </a:spcBef>
              <a:spcAft>
                <a:spcPts val="0"/>
              </a:spcAft>
              <a:buSzPts val="1400"/>
              <a:buNone/>
              <a:defRPr b="0" i="0" sz="2400" u="none" cap="none" strike="noStrike">
                <a:latin typeface="Avenir"/>
                <a:ea typeface="Avenir"/>
                <a:cs typeface="Avenir"/>
                <a:sym typeface="Avenir"/>
              </a:defRPr>
            </a:lvl6pPr>
            <a:lvl7pPr indent="-228600" lvl="6" marL="3200400" marR="0" rtl="0" algn="l">
              <a:lnSpc>
                <a:spcPct val="125000"/>
              </a:lnSpc>
              <a:spcBef>
                <a:spcPts val="0"/>
              </a:spcBef>
              <a:spcAft>
                <a:spcPts val="0"/>
              </a:spcAft>
              <a:buSzPts val="1400"/>
              <a:buNone/>
              <a:defRPr b="0" i="0" sz="2400" u="none" cap="none" strike="noStrike">
                <a:latin typeface="Avenir"/>
                <a:ea typeface="Avenir"/>
                <a:cs typeface="Avenir"/>
                <a:sym typeface="Avenir"/>
              </a:defRPr>
            </a:lvl7pPr>
            <a:lvl8pPr indent="-228600" lvl="7" marL="3657600" marR="0" rtl="0" algn="l">
              <a:lnSpc>
                <a:spcPct val="125000"/>
              </a:lnSpc>
              <a:spcBef>
                <a:spcPts val="0"/>
              </a:spcBef>
              <a:spcAft>
                <a:spcPts val="0"/>
              </a:spcAft>
              <a:buSzPts val="1400"/>
              <a:buNone/>
              <a:defRPr b="0" i="0" sz="2400" u="none" cap="none" strike="noStrike">
                <a:latin typeface="Avenir"/>
                <a:ea typeface="Avenir"/>
                <a:cs typeface="Avenir"/>
                <a:sym typeface="Avenir"/>
              </a:defRPr>
            </a:lvl8pPr>
            <a:lvl9pPr indent="-228600" lvl="8" marL="4114800" marR="0" rtl="0" algn="l">
              <a:lnSpc>
                <a:spcPct val="125000"/>
              </a:lnSpc>
              <a:spcBef>
                <a:spcPts val="0"/>
              </a:spcBef>
              <a:spcAft>
                <a:spcPts val="0"/>
              </a:spcAft>
              <a:buSzPts val="1400"/>
              <a:buNone/>
              <a:defRPr b="0" i="0" sz="2400" u="none" cap="none" strike="noStrike">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Good evening! My name is Laura Robinson, and I am a board member of the Cumberland County Food Security Council and a member of the Food Fuels Learning Leadership Team.</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Thank you for inviting us to present tonight. Please feel free to follow along in your handouts. Further information can be found on our website, foodfuelslearning.org and on our facebook page, facebook.com/foodfuelslearning.</a:t>
            </a:r>
            <a:endParaRPr sz="1400"/>
          </a:p>
        </p:txBody>
      </p:sp>
      <p:sp>
        <p:nvSpPr>
          <p:cNvPr id="65" name="Google Shape;6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8cd94f0e7_0_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Through our shared values, we then articulated the following mission statement.</a:t>
            </a:r>
            <a:endParaRPr sz="1400"/>
          </a:p>
        </p:txBody>
      </p:sp>
      <p:sp>
        <p:nvSpPr>
          <p:cNvPr id="144" name="Google Shape;144;g58cd94f0e7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d8cca5514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Our goals through this process are to 1) build food security, 2) encourage and facilitate community-led work, and 3) prioritize sustainable systems change.</a:t>
            </a:r>
            <a:endParaRPr sz="1400"/>
          </a:p>
        </p:txBody>
      </p:sp>
      <p:sp>
        <p:nvSpPr>
          <p:cNvPr id="151" name="Google Shape;151;g4d8cca5514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d8cca5514_0_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We’d like to update you now on the work of each of our five action groups over the past year.</a:t>
            </a:r>
            <a:endParaRPr sz="1400"/>
          </a:p>
        </p:txBody>
      </p:sp>
      <p:sp>
        <p:nvSpPr>
          <p:cNvPr id="158" name="Google Shape;158;g4d8cca5514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e612eee29_1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Jim</a:t>
            </a:r>
            <a:endParaRPr/>
          </a:p>
        </p:txBody>
      </p:sp>
      <p:sp>
        <p:nvSpPr>
          <p:cNvPr id="164" name="Google Shape;164;g5e612eee29_1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6df8d7bfb_3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Jim</a:t>
            </a:r>
            <a:endParaRPr/>
          </a:p>
        </p:txBody>
      </p:sp>
      <p:sp>
        <p:nvSpPr>
          <p:cNvPr id="171" name="Google Shape;171;g56df8d7bfb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d8cca5514_0_2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4d8cca5514_0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d8cca5514_0_1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4d8cca5514_0_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d8cca5514_0_2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4d8cca5514_0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d8cca5514_0_1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4d8cca5514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d8cca5514_0_2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4d8cca5514_0_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5e1d6961d3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Char char="-"/>
            </a:pPr>
            <a:r>
              <a:rPr lang="en-US" sz="1400">
                <a:solidFill>
                  <a:schemeClr val="dk1"/>
                </a:solidFill>
              </a:rPr>
              <a:t>Food Fuels Learning is an initiative started by a parent who saw children coming to school hungry. With the support of the Cumberland County Food Security Council and the Portland Public Schools superintendent, a community-driven effort was born. </a:t>
            </a:r>
            <a:endParaRPr sz="1400">
              <a:solidFill>
                <a:schemeClr val="dk1"/>
              </a:solidFill>
            </a:endParaRPr>
          </a:p>
          <a:p>
            <a:pPr indent="-317500" lvl="0" marL="457200" rtl="0" algn="l">
              <a:lnSpc>
                <a:spcPct val="115000"/>
              </a:lnSpc>
              <a:spcBef>
                <a:spcPts val="0"/>
              </a:spcBef>
              <a:spcAft>
                <a:spcPts val="0"/>
              </a:spcAft>
              <a:buClr>
                <a:srgbClr val="000000"/>
              </a:buClr>
              <a:buSzPts val="1400"/>
              <a:buFont typeface="Avenir"/>
              <a:buChar char="-"/>
            </a:pPr>
            <a:r>
              <a:rPr lang="en-US" sz="1400">
                <a:solidFill>
                  <a:schemeClr val="dk1"/>
                </a:solidFill>
              </a:rPr>
              <a:t>The food fuels learning leadership </a:t>
            </a:r>
            <a:r>
              <a:rPr lang="en-US" sz="1400"/>
              <a:t>team was assembled </a:t>
            </a:r>
            <a:r>
              <a:rPr lang="en-US" sz="1400">
                <a:solidFill>
                  <a:schemeClr val="dk1"/>
                </a:solidFill>
              </a:rPr>
              <a:t>to help move this initiative forward. </a:t>
            </a:r>
            <a:endParaRPr sz="1400"/>
          </a:p>
          <a:p>
            <a:pPr indent="-317500" lvl="0" marL="457200" rtl="0" algn="l">
              <a:lnSpc>
                <a:spcPct val="115000"/>
              </a:lnSpc>
              <a:spcBef>
                <a:spcPts val="0"/>
              </a:spcBef>
              <a:spcAft>
                <a:spcPts val="0"/>
              </a:spcAft>
              <a:buClr>
                <a:srgbClr val="000000"/>
              </a:buClr>
              <a:buSzPts val="1400"/>
              <a:buFont typeface="Avenir"/>
              <a:buChar char="-"/>
            </a:pPr>
            <a:r>
              <a:rPr lang="en-US" sz="1400"/>
              <a:t>To truly understand our school food system we needed to assess the school food system landscape before taking action</a:t>
            </a:r>
            <a:r>
              <a:rPr lang="en-US" sz="1400">
                <a:solidFill>
                  <a:schemeClr val="dk1"/>
                </a:solidFill>
              </a:rPr>
              <a:t>. </a:t>
            </a:r>
            <a:endParaRPr sz="1400"/>
          </a:p>
        </p:txBody>
      </p:sp>
      <p:sp>
        <p:nvSpPr>
          <p:cNvPr id="72" name="Google Shape;72;g5e1d6961d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d8cca5514_0_1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4d8cca5514_0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4d8cca5514_0_2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4d8cca5514_0_2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4dbf4c9b8f_1_6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4dbf4c9b8f_1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d8cca5514_0_2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4d8cca5514_0_2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d8cca5514_0_19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My name is Colleen Donlan (I am a former PPS student and the Local Food Coordinator VISTA with the Cumberland County Food Security Council) and I convene the Sustainable Practices Action Group. Our action group includes representation from We Compost It!, Natural Resource Council of Maine, NE </a:t>
            </a:r>
            <a:r>
              <a:rPr lang="en-US" sz="1100">
                <a:latin typeface="Arial"/>
                <a:ea typeface="Arial"/>
                <a:cs typeface="Arial"/>
                <a:sym typeface="Arial"/>
              </a:rPr>
              <a:t>Environmental</a:t>
            </a:r>
            <a:r>
              <a:rPr lang="en-US" sz="1100">
                <a:latin typeface="Arial"/>
                <a:ea typeface="Arial"/>
                <a:cs typeface="Arial"/>
                <a:sym typeface="Arial"/>
              </a:rPr>
              <a:t> Finance Center, Foodcorps, </a:t>
            </a:r>
            <a:r>
              <a:rPr lang="en-US" sz="1100">
                <a:latin typeface="Arial"/>
                <a:ea typeface="Arial"/>
                <a:cs typeface="Arial"/>
                <a:sym typeface="Arial"/>
              </a:rPr>
              <a:t>facilities</a:t>
            </a:r>
            <a:r>
              <a:rPr lang="en-US" sz="1100">
                <a:latin typeface="Arial"/>
                <a:ea typeface="Arial"/>
                <a:cs typeface="Arial"/>
                <a:sym typeface="Arial"/>
              </a:rPr>
              <a:t> staff, teachers, parents, and community members. This past spring we visit each school to discuss challenges and successes of the </a:t>
            </a:r>
            <a:r>
              <a:rPr lang="en-US" sz="1100">
                <a:latin typeface="Arial"/>
                <a:ea typeface="Arial"/>
                <a:cs typeface="Arial"/>
                <a:sym typeface="Arial"/>
              </a:rPr>
              <a:t>cafeteria</a:t>
            </a:r>
            <a:r>
              <a:rPr lang="en-US" sz="1100">
                <a:latin typeface="Arial"/>
                <a:ea typeface="Arial"/>
                <a:cs typeface="Arial"/>
                <a:sym typeface="Arial"/>
              </a:rPr>
              <a:t> waste separation program with custodians, food service staff, green team representation, teachers, administrators and students. We are now created a best practices guide from the information we collected through those visit visits. We are attending a custodial meeting with month to gain feedback to include in the guide as well. We hope the guide will eliminate confusion around composting and recycling, allow for more resource sharing between schools, and clarify district wide standards for </a:t>
            </a:r>
            <a:r>
              <a:rPr lang="en-US" sz="1100">
                <a:latin typeface="Arial"/>
                <a:ea typeface="Arial"/>
                <a:cs typeface="Arial"/>
                <a:sym typeface="Arial"/>
              </a:rPr>
              <a:t>cafeteria</a:t>
            </a:r>
            <a:r>
              <a:rPr lang="en-US" sz="1100">
                <a:latin typeface="Arial"/>
                <a:ea typeface="Arial"/>
                <a:cs typeface="Arial"/>
                <a:sym typeface="Arial"/>
              </a:rPr>
              <a:t> separation.</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We are also working on updating the 2012 Sustainability Policy to include more details around… </a:t>
            </a:r>
            <a:endParaRPr sz="1100">
              <a:latin typeface="Arial"/>
              <a:ea typeface="Arial"/>
              <a:cs typeface="Arial"/>
              <a:sym typeface="Arial"/>
            </a:endParaRPr>
          </a:p>
        </p:txBody>
      </p:sp>
      <p:sp>
        <p:nvSpPr>
          <p:cNvPr id="243" name="Google Shape;243;g4d8cca5514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e1d6961d3_0_1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5e1d6961d3_0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5e1d6961d3_0_1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5e1d6961d3_0_1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d8cca5514_0_28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4d8cca5514_0_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e612eee29_1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5e612eee29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d8cca5514_0_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4d8cca5514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5e1d6961d3_0_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lnSpc>
                <a:spcPct val="175000"/>
              </a:lnSpc>
              <a:spcBef>
                <a:spcPts val="0"/>
              </a:spcBef>
              <a:spcAft>
                <a:spcPts val="0"/>
              </a:spcAft>
              <a:buClr>
                <a:schemeClr val="dk1"/>
              </a:buClr>
              <a:buSzPts val="1400"/>
              <a:buChar char="-"/>
            </a:pPr>
            <a:r>
              <a:rPr lang="en-US" sz="1400">
                <a:solidFill>
                  <a:schemeClr val="dk1"/>
                </a:solidFill>
              </a:rPr>
              <a:t>This kicked off</a:t>
            </a:r>
            <a:r>
              <a:rPr lang="en-US" sz="1400">
                <a:solidFill>
                  <a:schemeClr val="dk1"/>
                </a:solidFill>
              </a:rPr>
              <a:t> a year-long information gathering process, that we call phase 1.</a:t>
            </a:r>
            <a:endParaRPr sz="1400">
              <a:solidFill>
                <a:schemeClr val="dk1"/>
              </a:solidFill>
            </a:endParaRPr>
          </a:p>
          <a:p>
            <a:pPr indent="-317500" lvl="0" marL="457200" rtl="0" algn="l">
              <a:lnSpc>
                <a:spcPct val="175000"/>
              </a:lnSpc>
              <a:spcBef>
                <a:spcPts val="0"/>
              </a:spcBef>
              <a:spcAft>
                <a:spcPts val="0"/>
              </a:spcAft>
              <a:buClr>
                <a:schemeClr val="dk1"/>
              </a:buClr>
              <a:buSzPts val="1400"/>
              <a:buFont typeface="Avenir"/>
              <a:buChar char="-"/>
            </a:pPr>
            <a:r>
              <a:rPr lang="en-US" sz="1400">
                <a:solidFill>
                  <a:schemeClr val="dk1"/>
                </a:solidFill>
              </a:rPr>
              <a:t>A research team, and through this assessment process, the team met with over 200 members of the Portland, Maine community to discuss their greatest successes and struggles within the school food system. </a:t>
            </a:r>
            <a:endParaRPr sz="1400"/>
          </a:p>
        </p:txBody>
      </p:sp>
      <p:sp>
        <p:nvSpPr>
          <p:cNvPr id="78" name="Google Shape;78;g5e1d6961d3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58cd94f0e7_0_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58cd94f0e7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58cd94f0e7_0_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58cd94f0e7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58cd94f0e7_0_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58cd94f0e7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8cd94f0e7_0_7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58cd94f0e7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065ecd5b3_1_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4065ecd5b3_1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4dfeea9dd0_0_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4dfeea9dd0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4dfeea9dd0_0_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4dfeea9dd0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dfeea9dd0_0_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8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331" name="Google Shape;331;g4dfeea9dd0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065ecd5b3_1_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8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338" name="Google Shape;338;g4065ecd5b3_1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4dfeea9dd0_0_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8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345" name="Google Shape;345;g4dfeea9dd0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5e1d6961d3_0_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We knew that in the Portland Public School district more than half of students are eligible for free lunch.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But what we didn’t know was what was happening at individual schools across the district to address this need. </a:t>
            </a:r>
            <a:endParaRPr sz="1400"/>
          </a:p>
        </p:txBody>
      </p:sp>
      <p:sp>
        <p:nvSpPr>
          <p:cNvPr id="84" name="Google Shape;84;g5e1d6961d3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065ecd5b3_1_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4065ecd5b3_1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dfeea9dd0_0_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4dfeea9dd0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4dfeea9dd0_0_7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4dfeea9dd0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4068cffdc0_0_1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4068cffdc0_0_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dfeea9dd0_0_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4dfeea9dd0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4dfeea9dd0_0_8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4dfeea9dd0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4065ecd5b3_3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g4065ecd5b3_3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4dfeea9dd0_0_9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4dfeea9dd0_0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dfeea9dd0_0_9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4dfeea9dd0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5e1d6961d3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e1d6961d3_0_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400"/>
              <a:t>So we focused our conversations in five areas that we identified as making up the Portland Public Schools food system: </a:t>
            </a:r>
            <a:endParaRPr sz="1400"/>
          </a:p>
          <a:p>
            <a:pPr indent="-317500" lvl="0" marL="457200" rtl="0" algn="l">
              <a:spcBef>
                <a:spcPts val="0"/>
              </a:spcBef>
              <a:spcAft>
                <a:spcPts val="0"/>
              </a:spcAft>
              <a:buSzPts val="1400"/>
              <a:buAutoNum type="arabicParenR"/>
            </a:pPr>
            <a:r>
              <a:rPr lang="en-US" sz="1400"/>
              <a:t>Charitable f</a:t>
            </a:r>
            <a:r>
              <a:rPr lang="en-US" sz="1400"/>
              <a:t>ood programs - things like school pantries, backpack programs, community meals, and fresh produce tables </a:t>
            </a:r>
            <a:endParaRPr sz="1400"/>
          </a:p>
          <a:p>
            <a:pPr indent="-317500" lvl="0" marL="457200" rtl="0" algn="l">
              <a:spcBef>
                <a:spcPts val="0"/>
              </a:spcBef>
              <a:spcAft>
                <a:spcPts val="0"/>
              </a:spcAft>
              <a:buSzPts val="1400"/>
              <a:buAutoNum type="arabicParenR"/>
            </a:pPr>
            <a:r>
              <a:rPr lang="en-US" sz="1400"/>
              <a:t>Federal nutrition programs - school breakfast, school lunch, after school snack, and summer meals</a:t>
            </a:r>
            <a:endParaRPr sz="1400"/>
          </a:p>
          <a:p>
            <a:pPr indent="-317500" lvl="0" marL="457200" rtl="0" algn="l">
              <a:spcBef>
                <a:spcPts val="0"/>
              </a:spcBef>
              <a:spcAft>
                <a:spcPts val="0"/>
              </a:spcAft>
              <a:buSzPts val="1400"/>
              <a:buAutoNum type="arabicParenR"/>
            </a:pPr>
            <a:r>
              <a:rPr lang="en-US" sz="1400"/>
              <a:t>School gardens - programs that teach students about where food comes from through experiential learning</a:t>
            </a:r>
            <a:endParaRPr sz="1400"/>
          </a:p>
          <a:p>
            <a:pPr indent="-317500" lvl="0" marL="457200" rtl="0" algn="l">
              <a:spcBef>
                <a:spcPts val="0"/>
              </a:spcBef>
              <a:spcAft>
                <a:spcPts val="0"/>
              </a:spcAft>
              <a:buSzPts val="1400"/>
              <a:buAutoNum type="arabicParenR"/>
            </a:pPr>
            <a:r>
              <a:rPr lang="en-US" sz="1400"/>
              <a:t>Nutrition education - cooking classes, taste tests, programs that help motivate students to make healthy eating choices  </a:t>
            </a:r>
            <a:endParaRPr sz="1400"/>
          </a:p>
          <a:p>
            <a:pPr indent="-317500" lvl="0" marL="457200" rtl="0" algn="l">
              <a:spcBef>
                <a:spcPts val="0"/>
              </a:spcBef>
              <a:spcAft>
                <a:spcPts val="0"/>
              </a:spcAft>
              <a:buSzPts val="1400"/>
              <a:buAutoNum type="arabicParenR"/>
            </a:pPr>
            <a:r>
              <a:rPr lang="en-US" sz="1400"/>
              <a:t>Sustainable food practices - waste management (compost), share tables, local food procurement.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We articulated goals in each of the five categories to help drive our research. These can also be found in your handout.</a:t>
            </a:r>
            <a:endParaRPr sz="1400"/>
          </a:p>
        </p:txBody>
      </p:sp>
      <p:sp>
        <p:nvSpPr>
          <p:cNvPr id="100" name="Google Shape;10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d8cca5514_0_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-In August 2018, after many interviews, focus groups, and surveys, we published the Food Fuels Learning needs assessment report, and presented our findings to you.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-This report outlines what is happening in each of the Five Categories as well as a series of recommendations identified by community stakeholders about how to improve food security within each of these five categories.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rPr lang="en-US" sz="1400">
                <a:solidFill>
                  <a:schemeClr val="dk1"/>
                </a:solidFill>
                <a:highlight>
                  <a:schemeClr val="lt1"/>
                </a:highlight>
              </a:rPr>
              <a:t>-In assessing programs and making recommendations, we maintained our systems approach to encouraging institutionalized, sustainable change.</a:t>
            </a:r>
            <a:endParaRPr sz="1400"/>
          </a:p>
        </p:txBody>
      </p:sp>
      <p:sp>
        <p:nvSpPr>
          <p:cNvPr id="107" name="Google Shape;107;g4d8cca5514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e1d6961d3_0_1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Avenir"/>
              <a:buChar char="-"/>
            </a:pPr>
            <a:r>
              <a:rPr lang="en-US" sz="1400">
                <a:solidFill>
                  <a:schemeClr val="dk1"/>
                </a:solidFill>
              </a:rPr>
              <a:t>Upon completion of the assessment phase of food fuels learning, we transitioned to Phase 2, or the implementation phase of this project. </a:t>
            </a:r>
            <a:endParaRPr sz="1400">
              <a:solidFill>
                <a:srgbClr val="333333"/>
              </a:solidFill>
            </a:endParaRPr>
          </a:p>
          <a:p>
            <a:pPr indent="-317500" lvl="0" marL="457200" rtl="0" algn="l">
              <a:lnSpc>
                <a:spcPct val="115000"/>
              </a:lnSpc>
              <a:spcBef>
                <a:spcPts val="2300"/>
              </a:spcBef>
              <a:spcAft>
                <a:spcPts val="0"/>
              </a:spcAft>
              <a:buClr>
                <a:schemeClr val="dk1"/>
              </a:buClr>
              <a:buSzPts val="1400"/>
              <a:buFont typeface="Avenir"/>
              <a:buChar char="-"/>
            </a:pPr>
            <a:r>
              <a:rPr lang="en-US" sz="1400"/>
              <a:t>In this phase, we have invited the Portland community to participate in five action-oriented groups (based on our five categories of the school food system). These groups convene regularly and help to carry out the recommendations from the needs assessment. </a:t>
            </a:r>
            <a:endParaRPr sz="1400"/>
          </a:p>
          <a:p>
            <a:pPr indent="-317500" lvl="0" marL="457200" rtl="0" algn="l">
              <a:lnSpc>
                <a:spcPct val="115000"/>
              </a:lnSpc>
              <a:spcBef>
                <a:spcPts val="2300"/>
              </a:spcBef>
              <a:spcAft>
                <a:spcPts val="0"/>
              </a:spcAft>
              <a:buClr>
                <a:schemeClr val="dk1"/>
              </a:buClr>
              <a:buSzPts val="1400"/>
              <a:buFont typeface="Avenir"/>
              <a:buChar char="-"/>
            </a:pPr>
            <a:r>
              <a:rPr lang="en-US" sz="1400"/>
              <a:t>In this phase </a:t>
            </a:r>
            <a:r>
              <a:rPr lang="en-US" sz="1400">
                <a:solidFill>
                  <a:srgbClr val="333333"/>
                </a:solidFill>
              </a:rPr>
              <a:t>we are prioritizing network building and helping different schools pollinate to share ideas and resources.</a:t>
            </a:r>
            <a:endParaRPr sz="1400">
              <a:solidFill>
                <a:srgbClr val="333333"/>
              </a:solidFill>
            </a:endParaRPr>
          </a:p>
          <a:p>
            <a:pPr indent="-317500" lvl="0" marL="457200" rtl="0" algn="l">
              <a:lnSpc>
                <a:spcPct val="115000"/>
              </a:lnSpc>
              <a:spcBef>
                <a:spcPts val="2300"/>
              </a:spcBef>
              <a:spcAft>
                <a:spcPts val="0"/>
              </a:spcAft>
              <a:buClr>
                <a:srgbClr val="333333"/>
              </a:buClr>
              <a:buSzPts val="1400"/>
              <a:buChar char="-"/>
            </a:pPr>
            <a:r>
              <a:rPr lang="en-US" sz="1400">
                <a:solidFill>
                  <a:srgbClr val="333333"/>
                </a:solidFill>
              </a:rPr>
              <a:t>Additionally we hold quarterly report outs to share the work of the action groups with the community and superintendent . This is also our opportunity to make asks of the superintendent/broader school community. </a:t>
            </a:r>
            <a:endParaRPr sz="1400">
              <a:solidFill>
                <a:srgbClr val="333333"/>
              </a:solidFill>
            </a:endParaRPr>
          </a:p>
          <a:p>
            <a:pPr indent="-317500" lvl="0" marL="457200" rtl="0" algn="l">
              <a:lnSpc>
                <a:spcPct val="115000"/>
              </a:lnSpc>
              <a:spcBef>
                <a:spcPts val="2300"/>
              </a:spcBef>
              <a:spcAft>
                <a:spcPts val="2300"/>
              </a:spcAft>
              <a:buClr>
                <a:srgbClr val="333333"/>
              </a:buClr>
              <a:buSzPts val="1400"/>
              <a:buChar char="-"/>
            </a:pPr>
            <a:r>
              <a:rPr lang="en-US" sz="1400">
                <a:solidFill>
                  <a:schemeClr val="dk1"/>
                </a:solidFill>
              </a:rPr>
              <a:t>It is our goal to have this process be as community lead as possible, in order to create sustainable and institutionalized structures within our school system.</a:t>
            </a:r>
            <a:endParaRPr sz="1400">
              <a:solidFill>
                <a:schemeClr val="dk1"/>
              </a:solidFill>
            </a:endParaRPr>
          </a:p>
        </p:txBody>
      </p:sp>
      <p:sp>
        <p:nvSpPr>
          <p:cNvPr id="130" name="Google Shape;130;g5e1d6961d3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In order to help align our principles and guide our work, we developed the following values statement.</a:t>
            </a:r>
            <a:endParaRPr sz="1400"/>
          </a:p>
        </p:txBody>
      </p:sp>
      <p:sp>
        <p:nvSpPr>
          <p:cNvPr id="136" name="Google Shape;13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270000" y="1638300"/>
            <a:ext cx="10464800" cy="3302000"/>
          </a:xfrm>
          <a:prstGeom prst="rect">
            <a:avLst/>
          </a:prstGeom>
          <a:noFill/>
          <a:ln>
            <a:noFill/>
          </a:ln>
        </p:spPr>
        <p:txBody>
          <a:bodyPr anchorCtr="0" anchor="b" bIns="50800" lIns="50800" spcFirstLastPara="1" rIns="50800" wrap="square" tIns="50800">
            <a:noAutofit/>
          </a:bodyPr>
          <a:lstStyle>
            <a:lvl1pPr lvl="0"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11" name="Google Shape;11;p2"/>
          <p:cNvSpPr txBox="1"/>
          <p:nvPr>
            <p:ph idx="1" type="body"/>
          </p:nvPr>
        </p:nvSpPr>
        <p:spPr>
          <a:xfrm>
            <a:off x="1270000" y="5029200"/>
            <a:ext cx="10464800" cy="11303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1pPr>
            <a:lvl2pPr indent="-228600" lvl="1" marL="9144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2pPr>
            <a:lvl3pPr indent="-228600" lvl="2" marL="13716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3pPr>
            <a:lvl4pPr indent="-228600" lvl="3" marL="18288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4pPr>
            <a:lvl5pPr indent="-228600" lvl="4" marL="22860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12" name="Google Shape;12;p2"/>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0000" y="6362700"/>
            <a:ext cx="10464800" cy="4699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1pPr>
            <a:lvl2pPr indent="-371475" lvl="1" marL="914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indent="-371475" lvl="2" marL="1371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indent="-371475" lvl="3" marL="1828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indent="-371475" lvl="4" marL="22860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48" name="Google Shape;48;p11"/>
          <p:cNvSpPr txBox="1"/>
          <p:nvPr>
            <p:ph idx="2" type="body"/>
          </p:nvPr>
        </p:nvSpPr>
        <p:spPr>
          <a:xfrm>
            <a:off x="1270000" y="4267200"/>
            <a:ext cx="10464800" cy="685800"/>
          </a:xfrm>
          <a:prstGeom prst="rect">
            <a:avLst/>
          </a:prstGeom>
          <a:noFill/>
          <a:ln>
            <a:noFill/>
          </a:ln>
        </p:spPr>
        <p:txBody>
          <a:bodyPr anchorCtr="0" anchor="ctr" bIns="50800" lIns="50800" spcFirstLastPara="1" rIns="50800" wrap="square" tIns="50800">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371475" lvl="1" marL="914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indent="-371475" lvl="2" marL="1371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indent="-371475" lvl="3" marL="1828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indent="-371475" lvl="4" marL="22860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49" name="Google Shape;49;p11"/>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12999418" cy="9753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lvl="1"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lvl="2"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lvl="3"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lvl="4"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lvl="5"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lvl="6"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lvl="7"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lvl="8"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52" name="Google Shape;52;p12"/>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55" name="Shape 55"/>
        <p:cNvGrpSpPr/>
        <p:nvPr/>
      </p:nvGrpSpPr>
      <p:grpSpPr>
        <a:xfrm>
          <a:off x="0" y="0"/>
          <a:ext cx="0" cy="0"/>
          <a:chOff x="0" y="0"/>
          <a:chExt cx="0" cy="0"/>
        </a:xfrm>
      </p:grpSpPr>
      <p:sp>
        <p:nvSpPr>
          <p:cNvPr id="56" name="Google Shape;56;p14"/>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57" name="Google Shape;57;p14"/>
          <p:cNvSpPr txBox="1"/>
          <p:nvPr>
            <p:ph idx="1" type="body"/>
          </p:nvPr>
        </p:nvSpPr>
        <p:spPr>
          <a:xfrm>
            <a:off x="952500" y="2603500"/>
            <a:ext cx="11099800" cy="6286500"/>
          </a:xfrm>
          <a:prstGeom prst="rect">
            <a:avLst/>
          </a:prstGeom>
          <a:noFill/>
          <a:ln>
            <a:noFill/>
          </a:ln>
        </p:spPr>
        <p:txBody>
          <a:bodyPr anchorCtr="0" anchor="ctr" bIns="50800" lIns="50800" spcFirstLastPara="1" rIns="50800" wrap="square" tIns="50800">
            <a:noAutofit/>
          </a:bodyPr>
          <a:lstStyle>
            <a:lvl1pPr indent="-371475" lvl="0" marL="457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indent="-371475" lvl="1" marL="914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indent="-371475" lvl="2" marL="1371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indent="-371475" lvl="3" marL="1828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indent="-371475" lvl="4" marL="22860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58" name="Google Shape;58;p14"/>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2">
    <p:spTree>
      <p:nvGrpSpPr>
        <p:cNvPr id="59" name="Shape 59"/>
        <p:cNvGrpSpPr/>
        <p:nvPr/>
      </p:nvGrpSpPr>
      <p:grpSpPr>
        <a:xfrm>
          <a:off x="0" y="0"/>
          <a:ext cx="0" cy="0"/>
          <a:chOff x="0" y="0"/>
          <a:chExt cx="0" cy="0"/>
        </a:xfrm>
      </p:grpSpPr>
      <p:sp>
        <p:nvSpPr>
          <p:cNvPr id="60" name="Google Shape;60;p15"/>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61" name="Google Shape;61;p15"/>
          <p:cNvSpPr txBox="1"/>
          <p:nvPr>
            <p:ph idx="1" type="body"/>
          </p:nvPr>
        </p:nvSpPr>
        <p:spPr>
          <a:xfrm>
            <a:off x="952500" y="2603500"/>
            <a:ext cx="11099800" cy="6286500"/>
          </a:xfrm>
          <a:prstGeom prst="rect">
            <a:avLst/>
          </a:prstGeom>
          <a:noFill/>
          <a:ln>
            <a:noFill/>
          </a:ln>
        </p:spPr>
        <p:txBody>
          <a:bodyPr anchorCtr="0" anchor="ctr" bIns="50800" lIns="50800" spcFirstLastPara="1" rIns="50800" wrap="square" tIns="50800">
            <a:noAutofit/>
          </a:bodyPr>
          <a:lstStyle>
            <a:lvl1pPr indent="-371475" lvl="0" marL="457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indent="-371475" lvl="1" marL="914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indent="-371475" lvl="2" marL="1371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indent="-371475" lvl="3" marL="1828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indent="-371475" lvl="4" marL="22860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62" name="Google Shape;62;p15"/>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15" name="Google Shape;15;p3"/>
          <p:cNvSpPr txBox="1"/>
          <p:nvPr>
            <p:ph idx="1" type="body"/>
          </p:nvPr>
        </p:nvSpPr>
        <p:spPr>
          <a:xfrm>
            <a:off x="952500" y="2603500"/>
            <a:ext cx="11099800" cy="6286500"/>
          </a:xfrm>
          <a:prstGeom prst="rect">
            <a:avLst/>
          </a:prstGeom>
          <a:noFill/>
          <a:ln>
            <a:noFill/>
          </a:ln>
        </p:spPr>
        <p:txBody>
          <a:bodyPr anchorCtr="0" anchor="ctr" bIns="50800" lIns="50800" spcFirstLastPara="1" rIns="50800" wrap="square" tIns="50800">
            <a:noAutofit/>
          </a:bodyPr>
          <a:lstStyle>
            <a:lvl1pPr indent="-371475" lvl="0" marL="457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indent="-371475" lvl="1" marL="914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indent="-371475" lvl="2" marL="1371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indent="-371475" lvl="3" marL="1828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indent="-371475" lvl="4" marL="22860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16" name="Google Shape;16;p3"/>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1606550" y="635000"/>
            <a:ext cx="9779000" cy="591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lvl="1"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lvl="2"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lvl="3"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lvl="4"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lvl="5"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lvl="6"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lvl="7"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lvl="8"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19" name="Google Shape;19;p4"/>
          <p:cNvSpPr txBox="1"/>
          <p:nvPr>
            <p:ph type="title"/>
          </p:nvPr>
        </p:nvSpPr>
        <p:spPr>
          <a:xfrm>
            <a:off x="1270000" y="6718300"/>
            <a:ext cx="10464800" cy="1422400"/>
          </a:xfrm>
          <a:prstGeom prst="rect">
            <a:avLst/>
          </a:prstGeom>
          <a:noFill/>
          <a:ln>
            <a:noFill/>
          </a:ln>
        </p:spPr>
        <p:txBody>
          <a:bodyPr anchorCtr="0" anchor="b" bIns="50800" lIns="50800" spcFirstLastPara="1" rIns="50800" wrap="square" tIns="50800">
            <a:noAutofit/>
          </a:bodyPr>
          <a:lstStyle>
            <a:lvl1pPr lvl="0"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20" name="Google Shape;20;p4"/>
          <p:cNvSpPr txBox="1"/>
          <p:nvPr>
            <p:ph idx="1" type="body"/>
          </p:nvPr>
        </p:nvSpPr>
        <p:spPr>
          <a:xfrm>
            <a:off x="1270000" y="8191500"/>
            <a:ext cx="10464800" cy="11303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1pPr>
            <a:lvl2pPr indent="-228600" lvl="1" marL="9144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2pPr>
            <a:lvl3pPr indent="-228600" lvl="2" marL="13716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3pPr>
            <a:lvl4pPr indent="-228600" lvl="3" marL="18288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4pPr>
            <a:lvl5pPr indent="-228600" lvl="4" marL="22860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21" name="Google Shape;21;p4"/>
          <p:cNvSpPr txBox="1"/>
          <p:nvPr>
            <p:ph idx="12" type="sldNum"/>
          </p:nvPr>
        </p:nvSpPr>
        <p:spPr>
          <a:xfrm>
            <a:off x="6311763" y="924560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270000" y="3225800"/>
            <a:ext cx="10464800" cy="3302000"/>
          </a:xfrm>
          <a:prstGeom prst="rect">
            <a:avLst/>
          </a:prstGeom>
          <a:noFill/>
          <a:ln>
            <a:noFill/>
          </a:ln>
        </p:spPr>
        <p:txBody>
          <a:bodyPr anchorCtr="0" anchor="ctr" bIns="50800" lIns="50800" spcFirstLastPara="1" rIns="50800" wrap="square" tIns="50800">
            <a:noAutofit/>
          </a:bodyPr>
          <a:lstStyle>
            <a:lvl1pPr lvl="0"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24" name="Google Shape;24;p5"/>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6718300" y="635000"/>
            <a:ext cx="5334000" cy="8229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lvl="1"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lvl="2"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lvl="3"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lvl="4"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lvl="5"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lvl="6"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lvl="7"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lvl="8"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27" name="Google Shape;27;p6"/>
          <p:cNvSpPr txBox="1"/>
          <p:nvPr>
            <p:ph type="title"/>
          </p:nvPr>
        </p:nvSpPr>
        <p:spPr>
          <a:xfrm>
            <a:off x="952500" y="635000"/>
            <a:ext cx="5334000" cy="3987800"/>
          </a:xfrm>
          <a:prstGeom prst="rect">
            <a:avLst/>
          </a:prstGeom>
          <a:noFill/>
          <a:ln>
            <a:noFill/>
          </a:ln>
        </p:spPr>
        <p:txBody>
          <a:bodyPr anchorCtr="0" anchor="b" bIns="50800" lIns="50800" spcFirstLastPara="1" rIns="50800" wrap="square" tIns="50800">
            <a:noAutofit/>
          </a:bodyPr>
          <a:lstStyle>
            <a:lvl1pPr lvl="0" marR="0" rtl="0" algn="ctr">
              <a:lnSpc>
                <a:spcPct val="100000"/>
              </a:lnSpc>
              <a:spcBef>
                <a:spcPts val="0"/>
              </a:spcBef>
              <a:spcAft>
                <a:spcPts val="0"/>
              </a:spcAft>
              <a:buClr>
                <a:srgbClr val="000000"/>
              </a:buClr>
              <a:buSzPts val="6000"/>
              <a:buFont typeface="Helvetica Neue"/>
              <a:buNone/>
              <a:defRPr b="0" i="0" sz="60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28" name="Google Shape;28;p6"/>
          <p:cNvSpPr txBox="1"/>
          <p:nvPr>
            <p:ph idx="1" type="body"/>
          </p:nvPr>
        </p:nvSpPr>
        <p:spPr>
          <a:xfrm>
            <a:off x="952500" y="4762500"/>
            <a:ext cx="5334000" cy="41021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1pPr>
            <a:lvl2pPr indent="-228600" lvl="1" marL="9144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2pPr>
            <a:lvl3pPr indent="-228600" lvl="2" marL="13716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3pPr>
            <a:lvl4pPr indent="-228600" lvl="3" marL="18288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4pPr>
            <a:lvl5pPr indent="-228600" lvl="4" marL="2286000" marR="0" rtl="0" algn="ctr">
              <a:lnSpc>
                <a:spcPct val="100000"/>
              </a:lnSpc>
              <a:spcBef>
                <a:spcPts val="0"/>
              </a:spcBef>
              <a:spcAft>
                <a:spcPts val="0"/>
              </a:spcAft>
              <a:buClr>
                <a:srgbClr val="53585F"/>
              </a:buClr>
              <a:buSzPts val="3500"/>
              <a:buFont typeface="Gill Sans"/>
              <a:buNone/>
              <a:defRPr b="0" i="0" sz="3500" u="none" cap="none" strike="noStrike">
                <a:solidFill>
                  <a:srgbClr val="53585F"/>
                </a:solidFill>
                <a:latin typeface="Gill Sans"/>
                <a:ea typeface="Gill Sans"/>
                <a:cs typeface="Gill Sans"/>
                <a:sym typeface="Gill Sans"/>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29" name="Google Shape;29;p6"/>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32" name="Google Shape;32;p7"/>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6718300" y="2603500"/>
            <a:ext cx="5334000" cy="6286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lvl="1"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lvl="2"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lvl="3"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lvl="4"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lvl="5"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lvl="6"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lvl="7"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lvl="8"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35" name="Google Shape;35;p8"/>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36" name="Google Shape;36;p8"/>
          <p:cNvSpPr txBox="1"/>
          <p:nvPr>
            <p:ph idx="1" type="body"/>
          </p:nvPr>
        </p:nvSpPr>
        <p:spPr>
          <a:xfrm>
            <a:off x="952500" y="2603500"/>
            <a:ext cx="5334000" cy="6286500"/>
          </a:xfrm>
          <a:prstGeom prst="rect">
            <a:avLst/>
          </a:prstGeom>
          <a:noFill/>
          <a:ln>
            <a:noFill/>
          </a:ln>
        </p:spPr>
        <p:txBody>
          <a:bodyPr anchorCtr="0" anchor="ctr" bIns="50800" lIns="50800" spcFirstLastPara="1" rIns="50800" wrap="square" tIns="50800">
            <a:noAutofit/>
          </a:bodyPr>
          <a:lstStyle>
            <a:lvl1pPr indent="-361950" lvl="0" marL="457200" marR="0" rtl="0" algn="l">
              <a:lnSpc>
                <a:spcPct val="100000"/>
              </a:lnSpc>
              <a:spcBef>
                <a:spcPts val="3200"/>
              </a:spcBef>
              <a:spcAft>
                <a:spcPts val="0"/>
              </a:spcAft>
              <a:buClr>
                <a:srgbClr val="000000"/>
              </a:buClr>
              <a:buSzPts val="2100"/>
              <a:buFont typeface="Helvetica Neue"/>
              <a:buChar char="•"/>
              <a:defRPr b="0" i="0" sz="2800" u="none" cap="none" strike="noStrike">
                <a:solidFill>
                  <a:srgbClr val="000000"/>
                </a:solidFill>
                <a:latin typeface="Helvetica Neue"/>
                <a:ea typeface="Helvetica Neue"/>
                <a:cs typeface="Helvetica Neue"/>
                <a:sym typeface="Helvetica Neue"/>
              </a:defRPr>
            </a:lvl1pPr>
            <a:lvl2pPr indent="-361950" lvl="1" marL="914400" marR="0" rtl="0" algn="l">
              <a:lnSpc>
                <a:spcPct val="100000"/>
              </a:lnSpc>
              <a:spcBef>
                <a:spcPts val="3200"/>
              </a:spcBef>
              <a:spcAft>
                <a:spcPts val="0"/>
              </a:spcAft>
              <a:buClr>
                <a:srgbClr val="000000"/>
              </a:buClr>
              <a:buSzPts val="2100"/>
              <a:buFont typeface="Helvetica Neue"/>
              <a:buChar char="•"/>
              <a:defRPr b="0" i="0" sz="2800" u="none" cap="none" strike="noStrike">
                <a:solidFill>
                  <a:srgbClr val="000000"/>
                </a:solidFill>
                <a:latin typeface="Helvetica Neue"/>
                <a:ea typeface="Helvetica Neue"/>
                <a:cs typeface="Helvetica Neue"/>
                <a:sym typeface="Helvetica Neue"/>
              </a:defRPr>
            </a:lvl2pPr>
            <a:lvl3pPr indent="-361950" lvl="2" marL="1371600" marR="0" rtl="0" algn="l">
              <a:lnSpc>
                <a:spcPct val="100000"/>
              </a:lnSpc>
              <a:spcBef>
                <a:spcPts val="3200"/>
              </a:spcBef>
              <a:spcAft>
                <a:spcPts val="0"/>
              </a:spcAft>
              <a:buClr>
                <a:srgbClr val="000000"/>
              </a:buClr>
              <a:buSzPts val="2100"/>
              <a:buFont typeface="Helvetica Neue"/>
              <a:buChar char="•"/>
              <a:defRPr b="0" i="0" sz="2800" u="none" cap="none" strike="noStrike">
                <a:solidFill>
                  <a:srgbClr val="000000"/>
                </a:solidFill>
                <a:latin typeface="Helvetica Neue"/>
                <a:ea typeface="Helvetica Neue"/>
                <a:cs typeface="Helvetica Neue"/>
                <a:sym typeface="Helvetica Neue"/>
              </a:defRPr>
            </a:lvl3pPr>
            <a:lvl4pPr indent="-361950" lvl="3" marL="1828800" marR="0" rtl="0" algn="l">
              <a:lnSpc>
                <a:spcPct val="100000"/>
              </a:lnSpc>
              <a:spcBef>
                <a:spcPts val="3200"/>
              </a:spcBef>
              <a:spcAft>
                <a:spcPts val="0"/>
              </a:spcAft>
              <a:buClr>
                <a:srgbClr val="000000"/>
              </a:buClr>
              <a:buSzPts val="2100"/>
              <a:buFont typeface="Helvetica Neue"/>
              <a:buChar char="•"/>
              <a:defRPr b="0" i="0" sz="2800" u="none" cap="none" strike="noStrike">
                <a:solidFill>
                  <a:srgbClr val="000000"/>
                </a:solidFill>
                <a:latin typeface="Helvetica Neue"/>
                <a:ea typeface="Helvetica Neue"/>
                <a:cs typeface="Helvetica Neue"/>
                <a:sym typeface="Helvetica Neue"/>
              </a:defRPr>
            </a:lvl4pPr>
            <a:lvl5pPr indent="-361950" lvl="4" marL="2286000" marR="0" rtl="0" algn="l">
              <a:lnSpc>
                <a:spcPct val="100000"/>
              </a:lnSpc>
              <a:spcBef>
                <a:spcPts val="3200"/>
              </a:spcBef>
              <a:spcAft>
                <a:spcPts val="0"/>
              </a:spcAft>
              <a:buClr>
                <a:srgbClr val="000000"/>
              </a:buClr>
              <a:buSzPts val="2100"/>
              <a:buFont typeface="Helvetica Neue"/>
              <a:buChar char="•"/>
              <a:defRPr b="0" i="0" sz="2800" u="none" cap="none" strike="noStrike">
                <a:solidFill>
                  <a:srgbClr val="000000"/>
                </a:solidFill>
                <a:latin typeface="Helvetica Neue"/>
                <a:ea typeface="Helvetica Neue"/>
                <a:cs typeface="Helvetica Neue"/>
                <a:sym typeface="Helvetica Neue"/>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37" name="Google Shape;37;p8"/>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52500" y="1270000"/>
            <a:ext cx="11099800" cy="7213600"/>
          </a:xfrm>
          <a:prstGeom prst="rect">
            <a:avLst/>
          </a:prstGeom>
          <a:noFill/>
          <a:ln>
            <a:noFill/>
          </a:ln>
        </p:spPr>
        <p:txBody>
          <a:bodyPr anchorCtr="0" anchor="ctr" bIns="50800" lIns="50800" spcFirstLastPara="1" rIns="50800" wrap="square" tIns="50800">
            <a:noAutofit/>
          </a:bodyPr>
          <a:lstStyle>
            <a:lvl1pPr indent="-371475" lvl="0" marL="457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indent="-371475" lvl="1" marL="914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indent="-371475" lvl="2" marL="1371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indent="-371475" lvl="3" marL="1828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indent="-371475" lvl="4" marL="22860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40" name="Google Shape;40;p9"/>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952500" y="889000"/>
            <a:ext cx="5334000" cy="7975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lvl="1"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lvl="2"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lvl="3"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lvl="4"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lvl="5"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lvl="6"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lvl="7"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lvl="8"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43" name="Google Shape;43;p10"/>
          <p:cNvSpPr/>
          <p:nvPr>
            <p:ph idx="3" type="pic"/>
          </p:nvPr>
        </p:nvSpPr>
        <p:spPr>
          <a:xfrm>
            <a:off x="6718300" y="50927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lvl="1"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lvl="2"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lvl="3"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lvl="4"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lvl="5"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lvl="6"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lvl="7"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lvl="8"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44" name="Google Shape;44;p10"/>
          <p:cNvSpPr/>
          <p:nvPr>
            <p:ph idx="4" type="pic"/>
          </p:nvPr>
        </p:nvSpPr>
        <p:spPr>
          <a:xfrm>
            <a:off x="6724518" y="889000"/>
            <a:ext cx="5334001"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lvl="1"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lvl="2"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lvl="3"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lvl="4"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lvl="5"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lvl="6"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lvl="7"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lvl="8"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45" name="Google Shape;45;p10"/>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1pPr>
            <a:lvl2pPr lvl="1"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2pPr>
            <a:lvl3pPr lvl="2"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3pPr>
            <a:lvl4pPr lvl="3"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4pPr>
            <a:lvl5pPr lvl="4"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5pPr>
            <a:lvl6pPr lvl="5"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6pPr>
            <a:lvl7pPr lvl="6"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7pPr>
            <a:lvl8pPr lvl="7"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8pPr>
            <a:lvl9pPr lvl="8" marR="0" rtl="0" algn="l">
              <a:lnSpc>
                <a:spcPct val="100000"/>
              </a:lnSpc>
              <a:spcBef>
                <a:spcPts val="0"/>
              </a:spcBef>
              <a:spcAft>
                <a:spcPts val="0"/>
              </a:spcAft>
              <a:buClr>
                <a:srgbClr val="53585F"/>
              </a:buClr>
              <a:buSzPts val="4000"/>
              <a:buFont typeface="Avenir"/>
              <a:buNone/>
              <a:defRPr b="0" i="0" sz="4000" u="none" cap="none" strike="noStrike">
                <a:solidFill>
                  <a:srgbClr val="53585F"/>
                </a:solidFill>
                <a:latin typeface="Avenir"/>
                <a:ea typeface="Avenir"/>
                <a:cs typeface="Avenir"/>
                <a:sym typeface="Avenir"/>
              </a:defRPr>
            </a:lvl9pPr>
          </a:lstStyle>
          <a:p/>
        </p:txBody>
      </p:sp>
      <p:sp>
        <p:nvSpPr>
          <p:cNvPr id="7" name="Google Shape;7;p1"/>
          <p:cNvSpPr txBox="1"/>
          <p:nvPr>
            <p:ph idx="1" type="body"/>
          </p:nvPr>
        </p:nvSpPr>
        <p:spPr>
          <a:xfrm>
            <a:off x="952500" y="2603500"/>
            <a:ext cx="11099800" cy="6286500"/>
          </a:xfrm>
          <a:prstGeom prst="rect">
            <a:avLst/>
          </a:prstGeom>
          <a:noFill/>
          <a:ln>
            <a:noFill/>
          </a:ln>
        </p:spPr>
        <p:txBody>
          <a:bodyPr anchorCtr="0" anchor="ctr" bIns="50800" lIns="50800" spcFirstLastPara="1" rIns="50800" wrap="square" tIns="50800">
            <a:noAutofit/>
          </a:bodyPr>
          <a:lstStyle>
            <a:lvl1pPr indent="-371475" lvl="0" marL="457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1pPr>
            <a:lvl2pPr indent="-371475" lvl="1" marL="914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2pPr>
            <a:lvl3pPr indent="-371475" lvl="2" marL="1371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3pPr>
            <a:lvl4pPr indent="-371475" lvl="3" marL="1828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4pPr>
            <a:lvl5pPr indent="-371475" lvl="4" marL="22860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5pPr>
            <a:lvl6pPr indent="-371475" lvl="5" marL="27432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6pPr>
            <a:lvl7pPr indent="-371475" lvl="6" marL="32004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7pPr>
            <a:lvl8pPr indent="-371475" lvl="7" marL="36576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8pPr>
            <a:lvl9pPr indent="-371475" lvl="8" marL="4114800" marR="0" rtl="0" algn="l">
              <a:lnSpc>
                <a:spcPct val="100000"/>
              </a:lnSpc>
              <a:spcBef>
                <a:spcPts val="4200"/>
              </a:spcBef>
              <a:spcAft>
                <a:spcPts val="0"/>
              </a:spcAft>
              <a:buClr>
                <a:srgbClr val="53585F"/>
              </a:buClr>
              <a:buSzPts val="2250"/>
              <a:buFont typeface="Arial"/>
              <a:buChar char="•"/>
              <a:defRPr b="0" i="0" sz="3000" u="none" cap="none" strike="noStrike">
                <a:solidFill>
                  <a:srgbClr val="53585F"/>
                </a:solidFill>
                <a:latin typeface="Arial"/>
                <a:ea typeface="Arial"/>
                <a:cs typeface="Arial"/>
                <a:sym typeface="Arial"/>
              </a:defRPr>
            </a:lvl9pPr>
          </a:lstStyle>
          <a:p/>
        </p:txBody>
      </p:sp>
      <p:sp>
        <p:nvSpPr>
          <p:cNvPr id="8" name="Google Shape;8;p1"/>
          <p:cNvSpPr txBox="1"/>
          <p:nvPr>
            <p:ph idx="12" type="sldNum"/>
          </p:nvPr>
        </p:nvSpPr>
        <p:spPr>
          <a:xfrm>
            <a:off x="6311763" y="9251950"/>
            <a:ext cx="36857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image" Target="../media/image10.jp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6"/>
          <p:cNvSpPr txBox="1"/>
          <p:nvPr>
            <p:ph idx="4294967295" type="ctrTitle"/>
          </p:nvPr>
        </p:nvSpPr>
        <p:spPr>
          <a:xfrm>
            <a:off x="862375" y="5660044"/>
            <a:ext cx="11432400" cy="2283300"/>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3585F"/>
              </a:buClr>
              <a:buSzPts val="2970"/>
              <a:buFont typeface="Georgia"/>
              <a:buNone/>
            </a:pPr>
            <a:r>
              <a:rPr b="1" lang="en-US" sz="2970">
                <a:latin typeface="Georgia"/>
                <a:ea typeface="Georgia"/>
                <a:cs typeface="Georgia"/>
                <a:sym typeface="Georgia"/>
              </a:rPr>
              <a:t>Food Fuels Learning</a:t>
            </a:r>
            <a:endParaRPr b="1" sz="2970">
              <a:latin typeface="Georgia"/>
              <a:ea typeface="Georgia"/>
              <a:cs typeface="Georgia"/>
              <a:sym typeface="Georgia"/>
            </a:endParaRPr>
          </a:p>
          <a:p>
            <a:pPr indent="0" lvl="0" marL="0" marR="0" rtl="0" algn="ctr">
              <a:lnSpc>
                <a:spcPct val="150000"/>
              </a:lnSpc>
              <a:spcBef>
                <a:spcPts val="0"/>
              </a:spcBef>
              <a:spcAft>
                <a:spcPts val="0"/>
              </a:spcAft>
              <a:buClr>
                <a:srgbClr val="53585F"/>
              </a:buClr>
              <a:buSzPts val="2970"/>
              <a:buFont typeface="Georgia"/>
              <a:buNone/>
            </a:pPr>
            <a:r>
              <a:rPr lang="en-US" sz="2300">
                <a:solidFill>
                  <a:schemeClr val="dk2"/>
                </a:solidFill>
                <a:latin typeface="Georgia"/>
                <a:ea typeface="Georgia"/>
                <a:cs typeface="Georgia"/>
                <a:sym typeface="Georgia"/>
              </a:rPr>
              <a:t>Annual Update</a:t>
            </a:r>
            <a:endParaRPr b="1" sz="2970">
              <a:latin typeface="Georgia"/>
              <a:ea typeface="Georgia"/>
              <a:cs typeface="Georgia"/>
              <a:sym typeface="Georgia"/>
            </a:endParaRPr>
          </a:p>
        </p:txBody>
      </p:sp>
      <p:sp>
        <p:nvSpPr>
          <p:cNvPr id="68" name="Google Shape;68;p16"/>
          <p:cNvSpPr txBox="1"/>
          <p:nvPr/>
        </p:nvSpPr>
        <p:spPr>
          <a:xfrm>
            <a:off x="5407525" y="8301000"/>
            <a:ext cx="2342100" cy="804300"/>
          </a:xfrm>
          <a:prstGeom prst="rect">
            <a:avLst/>
          </a:prstGeom>
          <a:noFill/>
          <a:ln>
            <a:noFill/>
          </a:ln>
        </p:spPr>
        <p:txBody>
          <a:bodyPr anchorCtr="0" anchor="b" bIns="50800" lIns="50800" spcFirstLastPara="1" rIns="50800" wrap="square" tIns="50800">
            <a:noAutofit/>
          </a:bodyPr>
          <a:lstStyle/>
          <a:p>
            <a:pPr indent="0" lvl="0" marL="0" marR="0" rtl="0" algn="ctr">
              <a:lnSpc>
                <a:spcPct val="150000"/>
              </a:lnSpc>
              <a:spcBef>
                <a:spcPts val="0"/>
              </a:spcBef>
              <a:spcAft>
                <a:spcPts val="0"/>
              </a:spcAft>
              <a:buClr>
                <a:srgbClr val="53585F"/>
              </a:buClr>
              <a:buSzPts val="2300"/>
              <a:buFont typeface="Georgia"/>
              <a:buNone/>
            </a:pPr>
            <a:r>
              <a:rPr lang="en-US" sz="2300">
                <a:solidFill>
                  <a:srgbClr val="53585F"/>
                </a:solidFill>
                <a:latin typeface="Georgia"/>
                <a:ea typeface="Georgia"/>
                <a:cs typeface="Georgia"/>
                <a:sym typeface="Georgia"/>
              </a:rPr>
              <a:t>August</a:t>
            </a:r>
            <a:r>
              <a:rPr b="0" i="0" lang="en-US" sz="2300" u="none" cap="none" strike="noStrike">
                <a:solidFill>
                  <a:srgbClr val="53585F"/>
                </a:solidFill>
                <a:latin typeface="Georgia"/>
                <a:ea typeface="Georgia"/>
                <a:cs typeface="Georgia"/>
                <a:sym typeface="Georgia"/>
              </a:rPr>
              <a:t> </a:t>
            </a:r>
            <a:r>
              <a:rPr lang="en-US" sz="2300">
                <a:solidFill>
                  <a:srgbClr val="53585F"/>
                </a:solidFill>
                <a:latin typeface="Georgia"/>
                <a:ea typeface="Georgia"/>
                <a:cs typeface="Georgia"/>
                <a:sym typeface="Georgia"/>
              </a:rPr>
              <a:t>06</a:t>
            </a:r>
            <a:r>
              <a:rPr b="0" i="0" lang="en-US" sz="2300" u="none" cap="none" strike="noStrike">
                <a:solidFill>
                  <a:srgbClr val="53585F"/>
                </a:solidFill>
                <a:latin typeface="Georgia"/>
                <a:ea typeface="Georgia"/>
                <a:cs typeface="Georgia"/>
                <a:sym typeface="Georgia"/>
              </a:rPr>
              <a:t>, 201</a:t>
            </a:r>
            <a:r>
              <a:rPr lang="en-US" sz="2300">
                <a:solidFill>
                  <a:srgbClr val="53585F"/>
                </a:solidFill>
                <a:latin typeface="Georgia"/>
                <a:ea typeface="Georgia"/>
                <a:cs typeface="Georgia"/>
                <a:sym typeface="Georgia"/>
              </a:rPr>
              <a:t>9</a:t>
            </a:r>
            <a:endParaRPr>
              <a:solidFill>
                <a:srgbClr val="53585F"/>
              </a:solidFill>
            </a:endParaRPr>
          </a:p>
        </p:txBody>
      </p:sp>
      <p:pic>
        <p:nvPicPr>
          <p:cNvPr id="69" name="Google Shape;69;p16"/>
          <p:cNvPicPr preferRelativeResize="0"/>
          <p:nvPr/>
        </p:nvPicPr>
        <p:blipFill>
          <a:blip r:embed="rId3">
            <a:alphaModFix/>
          </a:blip>
          <a:stretch>
            <a:fillRect/>
          </a:stretch>
        </p:blipFill>
        <p:spPr>
          <a:xfrm>
            <a:off x="3213500" y="1200525"/>
            <a:ext cx="6577798" cy="4258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5"/>
          <p:cNvSpPr txBox="1"/>
          <p:nvPr/>
        </p:nvSpPr>
        <p:spPr>
          <a:xfrm>
            <a:off x="952550" y="3674701"/>
            <a:ext cx="11099700" cy="2404200"/>
          </a:xfrm>
          <a:prstGeom prst="rect">
            <a:avLst/>
          </a:prstGeom>
          <a:noFill/>
          <a:ln>
            <a:noFill/>
          </a:ln>
        </p:spPr>
        <p:txBody>
          <a:bodyPr anchorCtr="0" anchor="ctr" bIns="50800" lIns="50800" spcFirstLastPara="1" rIns="50800" wrap="square" tIns="50800">
            <a:noAutofit/>
          </a:bodyPr>
          <a:lstStyle/>
          <a:p>
            <a:pPr indent="0" lvl="0" marL="0" marR="0" rtl="0" algn="ctr">
              <a:lnSpc>
                <a:spcPct val="180000"/>
              </a:lnSpc>
              <a:spcBef>
                <a:spcPts val="0"/>
              </a:spcBef>
              <a:spcAft>
                <a:spcPts val="0"/>
              </a:spcAft>
              <a:buClr>
                <a:srgbClr val="53585F"/>
              </a:buClr>
              <a:buSzPts val="2775"/>
              <a:buFont typeface="Georgia"/>
              <a:buNone/>
            </a:pPr>
            <a:r>
              <a:rPr i="1" lang="en-US" sz="2775">
                <a:solidFill>
                  <a:srgbClr val="53585F"/>
                </a:solidFill>
                <a:latin typeface="Georgia"/>
                <a:ea typeface="Georgia"/>
                <a:cs typeface="Georgia"/>
                <a:sym typeface="Georgia"/>
              </a:rPr>
              <a:t>Our mission is to build food security in schools through comprehensive research and community-based action.</a:t>
            </a:r>
            <a:endParaRPr/>
          </a:p>
        </p:txBody>
      </p:sp>
      <p:sp>
        <p:nvSpPr>
          <p:cNvPr id="147" name="Google Shape;147;p25"/>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Food Fuels Learning Mission</a:t>
            </a:r>
            <a:endParaRPr sz="3300">
              <a:solidFill>
                <a:srgbClr val="999999"/>
              </a:solidFill>
              <a:latin typeface="Georgia"/>
              <a:ea typeface="Georgia"/>
              <a:cs typeface="Georgia"/>
              <a:sym typeface="Georgia"/>
            </a:endParaRPr>
          </a:p>
        </p:txBody>
      </p:sp>
      <p:pic>
        <p:nvPicPr>
          <p:cNvPr id="148" name="Google Shape;148;p25"/>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6"/>
          <p:cNvSpPr txBox="1"/>
          <p:nvPr/>
        </p:nvSpPr>
        <p:spPr>
          <a:xfrm>
            <a:off x="2385900" y="2564100"/>
            <a:ext cx="7665600" cy="4625400"/>
          </a:xfrm>
          <a:prstGeom prst="rect">
            <a:avLst/>
          </a:prstGeom>
          <a:noFill/>
          <a:ln>
            <a:noFill/>
          </a:ln>
        </p:spPr>
        <p:txBody>
          <a:bodyPr anchorCtr="0" anchor="ctr" bIns="50800" lIns="50800" spcFirstLastPara="1" rIns="50800" wrap="square" tIns="50800">
            <a:noAutofit/>
          </a:bodyPr>
          <a:lstStyle/>
          <a:p>
            <a:pPr indent="-419100" lvl="0" marL="457200" rtl="0" algn="l">
              <a:lnSpc>
                <a:spcPct val="150000"/>
              </a:lnSpc>
              <a:spcBef>
                <a:spcPts val="1000"/>
              </a:spcBef>
              <a:spcAft>
                <a:spcPts val="0"/>
              </a:spcAft>
              <a:buClr>
                <a:srgbClr val="53585F"/>
              </a:buClr>
              <a:buSzPts val="3000"/>
              <a:buFont typeface="Georgia"/>
              <a:buAutoNum type="arabicParenR"/>
            </a:pPr>
            <a:r>
              <a:rPr lang="en-US" sz="3000">
                <a:solidFill>
                  <a:srgbClr val="53585F"/>
                </a:solidFill>
                <a:latin typeface="Georgia"/>
                <a:ea typeface="Georgia"/>
                <a:cs typeface="Georgia"/>
                <a:sym typeface="Georgia"/>
              </a:rPr>
              <a:t>Build food security</a:t>
            </a:r>
            <a:endParaRPr sz="3000">
              <a:solidFill>
                <a:srgbClr val="53585F"/>
              </a:solidFill>
              <a:latin typeface="Georgia"/>
              <a:ea typeface="Georgia"/>
              <a:cs typeface="Georgia"/>
              <a:sym typeface="Georgia"/>
            </a:endParaRPr>
          </a:p>
          <a:p>
            <a:pPr indent="-419100" lvl="0" marL="457200" rtl="0" algn="l">
              <a:lnSpc>
                <a:spcPct val="150000"/>
              </a:lnSpc>
              <a:spcBef>
                <a:spcPts val="1000"/>
              </a:spcBef>
              <a:spcAft>
                <a:spcPts val="0"/>
              </a:spcAft>
              <a:buClr>
                <a:srgbClr val="53585F"/>
              </a:buClr>
              <a:buSzPts val="3000"/>
              <a:buFont typeface="Georgia"/>
              <a:buAutoNum type="arabicParenR"/>
            </a:pPr>
            <a:r>
              <a:rPr lang="en-US" sz="3000">
                <a:solidFill>
                  <a:srgbClr val="53585F"/>
                </a:solidFill>
                <a:latin typeface="Georgia"/>
                <a:ea typeface="Georgia"/>
                <a:cs typeface="Georgia"/>
                <a:sym typeface="Georgia"/>
              </a:rPr>
              <a:t>Community-led process</a:t>
            </a:r>
            <a:endParaRPr sz="3000">
              <a:solidFill>
                <a:srgbClr val="53585F"/>
              </a:solidFill>
              <a:latin typeface="Georgia"/>
              <a:ea typeface="Georgia"/>
              <a:cs typeface="Georgia"/>
              <a:sym typeface="Georgia"/>
            </a:endParaRPr>
          </a:p>
          <a:p>
            <a:pPr indent="-419100" lvl="0" marL="457200" rtl="0" algn="l">
              <a:lnSpc>
                <a:spcPct val="150000"/>
              </a:lnSpc>
              <a:spcBef>
                <a:spcPts val="1000"/>
              </a:spcBef>
              <a:spcAft>
                <a:spcPts val="1000"/>
              </a:spcAft>
              <a:buClr>
                <a:srgbClr val="53585F"/>
              </a:buClr>
              <a:buSzPts val="3000"/>
              <a:buFont typeface="Georgia"/>
              <a:buAutoNum type="arabicParenR"/>
            </a:pPr>
            <a:r>
              <a:rPr lang="en-US" sz="3000">
                <a:solidFill>
                  <a:srgbClr val="53585F"/>
                </a:solidFill>
                <a:latin typeface="Georgia"/>
                <a:ea typeface="Georgia"/>
                <a:cs typeface="Georgia"/>
                <a:sym typeface="Georgia"/>
              </a:rPr>
              <a:t>Prioritize sustainable systems change</a:t>
            </a:r>
            <a:endParaRPr sz="3000">
              <a:solidFill>
                <a:srgbClr val="53585F"/>
              </a:solidFill>
              <a:latin typeface="Georgia"/>
              <a:ea typeface="Georgia"/>
              <a:cs typeface="Georgia"/>
              <a:sym typeface="Georgia"/>
            </a:endParaRPr>
          </a:p>
        </p:txBody>
      </p:sp>
      <p:sp>
        <p:nvSpPr>
          <p:cNvPr id="154" name="Google Shape;154;p26"/>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Process goals</a:t>
            </a:r>
            <a:endParaRPr sz="3300">
              <a:solidFill>
                <a:srgbClr val="999999"/>
              </a:solidFill>
              <a:latin typeface="Georgia"/>
              <a:ea typeface="Georgia"/>
              <a:cs typeface="Georgia"/>
              <a:sym typeface="Georgia"/>
            </a:endParaRPr>
          </a:p>
        </p:txBody>
      </p:sp>
      <p:pic>
        <p:nvPicPr>
          <p:cNvPr id="155" name="Google Shape;155;p26"/>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7"/>
          <p:cNvSpPr txBox="1"/>
          <p:nvPr/>
        </p:nvSpPr>
        <p:spPr>
          <a:xfrm>
            <a:off x="952500" y="2781300"/>
            <a:ext cx="11099700" cy="4625400"/>
          </a:xfrm>
          <a:prstGeom prst="rect">
            <a:avLst/>
          </a:prstGeom>
          <a:noFill/>
          <a:ln>
            <a:noFill/>
          </a:ln>
        </p:spPr>
        <p:txBody>
          <a:bodyPr anchorCtr="0" anchor="ctr" bIns="50800" lIns="50800" spcFirstLastPara="1" rIns="50800" wrap="square" tIns="50800">
            <a:noAutofit/>
          </a:bodyPr>
          <a:lstStyle/>
          <a:p>
            <a:pPr indent="0" lvl="0" marL="0" marR="0" rtl="0" algn="ctr">
              <a:lnSpc>
                <a:spcPct val="190000"/>
              </a:lnSpc>
              <a:spcBef>
                <a:spcPts val="0"/>
              </a:spcBef>
              <a:spcAft>
                <a:spcPts val="0"/>
              </a:spcAft>
              <a:buClr>
                <a:srgbClr val="53585F"/>
              </a:buClr>
              <a:buSzPts val="2636"/>
              <a:buFont typeface="Georgia"/>
              <a:buNone/>
            </a:pPr>
            <a:r>
              <a:rPr lang="en-US" sz="3600">
                <a:solidFill>
                  <a:srgbClr val="53585F"/>
                </a:solidFill>
                <a:latin typeface="Georgia"/>
                <a:ea typeface="Georgia"/>
                <a:cs typeface="Georgia"/>
                <a:sym typeface="Georgia"/>
              </a:rPr>
              <a:t>Action Group Updates</a:t>
            </a:r>
            <a:endParaRPr sz="3600"/>
          </a:p>
        </p:txBody>
      </p:sp>
      <p:pic>
        <p:nvPicPr>
          <p:cNvPr id="161" name="Google Shape;161;p27"/>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Leadership Team</a:t>
            </a:r>
            <a:r>
              <a:rPr lang="en-US" sz="3300">
                <a:latin typeface="Georgia"/>
                <a:ea typeface="Georgia"/>
                <a:cs typeface="Georgia"/>
                <a:sym typeface="Georgia"/>
              </a:rPr>
              <a:t> (1)</a:t>
            </a:r>
            <a:endParaRPr sz="3300">
              <a:solidFill>
                <a:srgbClr val="999999"/>
              </a:solidFill>
            </a:endParaRPr>
          </a:p>
        </p:txBody>
      </p:sp>
      <p:pic>
        <p:nvPicPr>
          <p:cNvPr id="167" name="Google Shape;167;p28"/>
          <p:cNvPicPr preferRelativeResize="0"/>
          <p:nvPr/>
        </p:nvPicPr>
        <p:blipFill>
          <a:blip r:embed="rId3">
            <a:alphaModFix amt="50000"/>
          </a:blip>
          <a:stretch>
            <a:fillRect/>
          </a:stretch>
        </p:blipFill>
        <p:spPr>
          <a:xfrm>
            <a:off x="10720475" y="119896"/>
            <a:ext cx="2172624" cy="1406425"/>
          </a:xfrm>
          <a:prstGeom prst="rect">
            <a:avLst/>
          </a:prstGeom>
          <a:noFill/>
          <a:ln>
            <a:noFill/>
          </a:ln>
        </p:spPr>
      </p:pic>
      <p:pic>
        <p:nvPicPr>
          <p:cNvPr id="168" name="Google Shape;168;p28"/>
          <p:cNvPicPr preferRelativeResize="0"/>
          <p:nvPr/>
        </p:nvPicPr>
        <p:blipFill>
          <a:blip r:embed="rId4">
            <a:alphaModFix/>
          </a:blip>
          <a:stretch>
            <a:fillRect/>
          </a:stretch>
        </p:blipFill>
        <p:spPr>
          <a:xfrm>
            <a:off x="1053499" y="1994375"/>
            <a:ext cx="10897821" cy="72952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9"/>
          <p:cNvSpPr txBox="1"/>
          <p:nvPr/>
        </p:nvSpPr>
        <p:spPr>
          <a:xfrm>
            <a:off x="952500" y="1858875"/>
            <a:ext cx="11099700" cy="7277100"/>
          </a:xfrm>
          <a:prstGeom prst="rect">
            <a:avLst/>
          </a:prstGeom>
          <a:noFill/>
          <a:ln>
            <a:noFill/>
          </a:ln>
        </p:spPr>
        <p:txBody>
          <a:bodyPr anchorCtr="0" anchor="ctr" bIns="50800" lIns="50800" spcFirstLastPara="1" rIns="50800" wrap="square" tIns="50800">
            <a:noAutofit/>
          </a:bodyPr>
          <a:lstStyle/>
          <a:p>
            <a:pPr indent="-381000" lvl="0" marL="457200" marR="0" rtl="0" algn="l">
              <a:lnSpc>
                <a:spcPct val="190000"/>
              </a:lnSpc>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Submitted Gamechangers Laboratory &amp; THRIVE 2027 grants</a:t>
            </a:r>
            <a:endParaRPr sz="2400">
              <a:solidFill>
                <a:srgbClr val="53585F"/>
              </a:solidFill>
              <a:latin typeface="Georgia"/>
              <a:ea typeface="Georgia"/>
              <a:cs typeface="Georgia"/>
              <a:sym typeface="Georgia"/>
            </a:endParaRPr>
          </a:p>
          <a:p>
            <a:pPr indent="-381000" lvl="0" marL="457200" marR="0" rtl="0" algn="l">
              <a:lnSpc>
                <a:spcPct val="190000"/>
              </a:lnSpc>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Published </a:t>
            </a:r>
            <a:r>
              <a:rPr i="1" lang="en-US" sz="2400">
                <a:solidFill>
                  <a:srgbClr val="53585F"/>
                </a:solidFill>
                <a:latin typeface="Georgia"/>
                <a:ea typeface="Georgia"/>
                <a:cs typeface="Georgia"/>
                <a:sym typeface="Georgia"/>
              </a:rPr>
              <a:t>Food Fuels Learning Toolkit: Conducting an Assessment of School System Food Security</a:t>
            </a:r>
            <a:endParaRPr i="1" sz="2400">
              <a:solidFill>
                <a:srgbClr val="53585F"/>
              </a:solidFill>
              <a:latin typeface="Georgia"/>
              <a:ea typeface="Georgia"/>
              <a:cs typeface="Georgia"/>
              <a:sym typeface="Georgia"/>
            </a:endParaRPr>
          </a:p>
          <a:p>
            <a:pPr indent="-381000" lvl="1" marL="914400" marR="0" rtl="0" algn="l">
              <a:lnSpc>
                <a:spcPct val="190000"/>
              </a:lnSpc>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Presented at Universities Fighting World Hunger and Farm to Institution New England Summit, will present at ME Farm to School Conference</a:t>
            </a:r>
            <a:endParaRPr sz="2400">
              <a:solidFill>
                <a:srgbClr val="53585F"/>
              </a:solidFill>
              <a:latin typeface="Georgia"/>
              <a:ea typeface="Georgia"/>
              <a:cs typeface="Georgia"/>
              <a:sym typeface="Georgia"/>
            </a:endParaRPr>
          </a:p>
          <a:p>
            <a:pPr indent="-381000" lvl="0" marL="457200" marR="0" rtl="0" algn="l">
              <a:lnSpc>
                <a:spcPct val="190000"/>
              </a:lnSpc>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Presented testimony in Augusta in support of relevant child nutrition policies</a:t>
            </a:r>
            <a:endParaRPr sz="2400">
              <a:solidFill>
                <a:srgbClr val="53585F"/>
              </a:solidFill>
              <a:latin typeface="Georgia"/>
              <a:ea typeface="Georgia"/>
              <a:cs typeface="Georgia"/>
              <a:sym typeface="Georgia"/>
            </a:endParaRPr>
          </a:p>
          <a:p>
            <a:pPr indent="-381000" lvl="0" marL="457200" marR="0" rtl="0" algn="l">
              <a:lnSpc>
                <a:spcPct val="190000"/>
              </a:lnSpc>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Rebranded from PPS Food Security Task Force to Food Fuels Learning</a:t>
            </a:r>
            <a:endParaRPr sz="2400">
              <a:solidFill>
                <a:srgbClr val="53585F"/>
              </a:solidFill>
              <a:latin typeface="Georgia"/>
              <a:ea typeface="Georgia"/>
              <a:cs typeface="Georgia"/>
              <a:sym typeface="Georgia"/>
            </a:endParaRPr>
          </a:p>
          <a:p>
            <a:pPr indent="-381000" lvl="1" marL="914400" marR="0" rtl="0" algn="l">
              <a:lnSpc>
                <a:spcPct val="190000"/>
              </a:lnSpc>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Launched new website (foodfuelslearning.org) and facebook page (facebook.com/foodfuelslearning)</a:t>
            </a:r>
            <a:endParaRPr sz="2400">
              <a:solidFill>
                <a:srgbClr val="53585F"/>
              </a:solidFill>
              <a:latin typeface="Georgia"/>
              <a:ea typeface="Georgia"/>
              <a:cs typeface="Georgia"/>
              <a:sym typeface="Georgia"/>
            </a:endParaRPr>
          </a:p>
          <a:p>
            <a:pPr indent="-381000" lvl="0" marL="457200" marR="0" rtl="0" algn="l">
              <a:lnSpc>
                <a:spcPct val="190000"/>
              </a:lnSpc>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Creating Food Fuels Learning Listserv</a:t>
            </a:r>
            <a:endParaRPr sz="2400">
              <a:solidFill>
                <a:srgbClr val="53585F"/>
              </a:solidFill>
              <a:latin typeface="Georgia"/>
              <a:ea typeface="Georgia"/>
              <a:cs typeface="Georgia"/>
              <a:sym typeface="Georgia"/>
            </a:endParaRPr>
          </a:p>
        </p:txBody>
      </p:sp>
      <p:pic>
        <p:nvPicPr>
          <p:cNvPr id="174" name="Google Shape;174;p29"/>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
        <p:nvSpPr>
          <p:cNvPr id="175" name="Google Shape;175;p29"/>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Leadership Team (2)</a:t>
            </a:r>
            <a:endParaRPr sz="3300">
              <a:solidFill>
                <a:srgbClr val="99999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0"/>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Charitable Food</a:t>
            </a:r>
            <a:r>
              <a:rPr lang="en-US" sz="3300">
                <a:latin typeface="Georgia"/>
                <a:ea typeface="Georgia"/>
                <a:cs typeface="Georgia"/>
                <a:sym typeface="Georgia"/>
              </a:rPr>
              <a:t> Programs (1)</a:t>
            </a:r>
            <a:endParaRPr sz="3300">
              <a:solidFill>
                <a:srgbClr val="999999"/>
              </a:solidFill>
            </a:endParaRPr>
          </a:p>
        </p:txBody>
      </p:sp>
      <p:pic>
        <p:nvPicPr>
          <p:cNvPr id="181" name="Google Shape;181;p30"/>
          <p:cNvPicPr preferRelativeResize="0"/>
          <p:nvPr/>
        </p:nvPicPr>
        <p:blipFill>
          <a:blip r:embed="rId3">
            <a:alphaModFix/>
          </a:blip>
          <a:stretch>
            <a:fillRect/>
          </a:stretch>
        </p:blipFill>
        <p:spPr>
          <a:xfrm>
            <a:off x="3078400" y="2033500"/>
            <a:ext cx="6847877" cy="6847877"/>
          </a:xfrm>
          <a:prstGeom prst="rect">
            <a:avLst/>
          </a:prstGeom>
          <a:noFill/>
          <a:ln>
            <a:noFill/>
          </a:ln>
        </p:spPr>
      </p:pic>
      <p:pic>
        <p:nvPicPr>
          <p:cNvPr id="182" name="Google Shape;182;p30"/>
          <p:cNvPicPr preferRelativeResize="0"/>
          <p:nvPr/>
        </p:nvPicPr>
        <p:blipFill>
          <a:blip r:embed="rId4">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1"/>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Charitable Food Programs (2)</a:t>
            </a:r>
            <a:endParaRPr sz="3300">
              <a:solidFill>
                <a:srgbClr val="999999"/>
              </a:solidFill>
              <a:latin typeface="Georgia"/>
              <a:ea typeface="Georgia"/>
              <a:cs typeface="Georgia"/>
              <a:sym typeface="Georgia"/>
            </a:endParaRPr>
          </a:p>
        </p:txBody>
      </p:sp>
      <p:graphicFrame>
        <p:nvGraphicFramePr>
          <p:cNvPr id="188" name="Google Shape;188;p31"/>
          <p:cNvGraphicFramePr/>
          <p:nvPr/>
        </p:nvGraphicFramePr>
        <p:xfrm>
          <a:off x="200575" y="1804400"/>
          <a:ext cx="3000000" cy="3000000"/>
        </p:xfrm>
        <a:graphic>
          <a:graphicData uri="http://schemas.openxmlformats.org/drawingml/2006/table">
            <a:tbl>
              <a:tblPr>
                <a:noFill/>
                <a:tableStyleId>{B6ED289C-489D-4998-96FF-908F5358F95A}</a:tableStyleId>
              </a:tblPr>
              <a:tblGrid>
                <a:gridCol w="4463525"/>
                <a:gridCol w="5647250"/>
                <a:gridCol w="2492875"/>
              </a:tblGrid>
              <a:tr h="483550">
                <a:tc>
                  <a:txBody>
                    <a:bodyPr/>
                    <a:lstStyle/>
                    <a:p>
                      <a:pPr indent="0" lvl="0" marL="0" rtl="0" algn="ctr">
                        <a:spcBef>
                          <a:spcPts val="0"/>
                        </a:spcBef>
                        <a:spcAft>
                          <a:spcPts val="0"/>
                        </a:spcAft>
                        <a:buNone/>
                      </a:pPr>
                      <a:r>
                        <a:rPr b="1" lang="en-US" sz="1550">
                          <a:solidFill>
                            <a:srgbClr val="53585F"/>
                          </a:solidFill>
                          <a:latin typeface="Georgia"/>
                          <a:ea typeface="Georgia"/>
                          <a:cs typeface="Georgia"/>
                          <a:sym typeface="Georgia"/>
                        </a:rPr>
                        <a:t>Recommendation</a:t>
                      </a:r>
                      <a:endParaRPr b="1" sz="1550">
                        <a:solidFill>
                          <a:srgbClr val="53585F"/>
                        </a:solidFill>
                        <a:latin typeface="Georgia"/>
                        <a:ea typeface="Georgia"/>
                        <a:cs typeface="Georgia"/>
                        <a:sym typeface="Georgia"/>
                      </a:endParaRPr>
                    </a:p>
                  </a:txBody>
                  <a:tcPr marT="91425" marB="91425" marR="91425" marL="91425">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550">
                          <a:solidFill>
                            <a:srgbClr val="53585F"/>
                          </a:solidFill>
                          <a:latin typeface="Georgia"/>
                          <a:ea typeface="Georgia"/>
                          <a:cs typeface="Georgia"/>
                          <a:sym typeface="Georgia"/>
                        </a:rPr>
                        <a:t>Progress</a:t>
                      </a:r>
                      <a:endParaRPr b="1" sz="1550">
                        <a:solidFill>
                          <a:srgbClr val="53585F"/>
                        </a:solidFill>
                        <a:latin typeface="Georgia"/>
                        <a:ea typeface="Georgia"/>
                        <a:cs typeface="Georgia"/>
                        <a:sym typeface="Georgia"/>
                      </a:endParaRPr>
                    </a:p>
                  </a:txBody>
                  <a:tcPr marT="91425" marB="91425" marR="91425" marL="91425">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550">
                          <a:solidFill>
                            <a:srgbClr val="53585F"/>
                          </a:solidFill>
                          <a:latin typeface="Georgia"/>
                          <a:ea typeface="Georgia"/>
                          <a:cs typeface="Georgia"/>
                          <a:sym typeface="Georgia"/>
                        </a:rPr>
                        <a:t>Deadline</a:t>
                      </a:r>
                      <a:endParaRPr b="1" sz="1550">
                        <a:solidFill>
                          <a:srgbClr val="53585F"/>
                        </a:solidFill>
                        <a:latin typeface="Georgia"/>
                        <a:ea typeface="Georgia"/>
                        <a:cs typeface="Georgia"/>
                        <a:sym typeface="Georgia"/>
                      </a:endParaRPr>
                    </a:p>
                  </a:txBody>
                  <a:tcPr marT="91425" marB="91425" marR="91425" marL="91425">
                    <a:lnB cap="flat" cmpd="sng" w="9525">
                      <a:solidFill>
                        <a:srgbClr val="9E9E9E"/>
                      </a:solidFill>
                      <a:prstDash val="solid"/>
                      <a:round/>
                      <a:headEnd len="sm" w="sm" type="none"/>
                      <a:tailEnd len="sm" w="sm" type="none"/>
                    </a:lnB>
                    <a:solidFill>
                      <a:srgbClr val="EFEFEF"/>
                    </a:solidFill>
                  </a:tcPr>
                </a:tc>
              </a:tr>
              <a:tr h="1796275">
                <a:tc>
                  <a:txBody>
                    <a:bodyPr/>
                    <a:lstStyle/>
                    <a:p>
                      <a:pPr indent="0" lvl="0" marL="0" rtl="0" algn="l">
                        <a:lnSpc>
                          <a:spcPct val="115000"/>
                        </a:lnSpc>
                        <a:spcBef>
                          <a:spcPts val="1000"/>
                        </a:spcBef>
                        <a:spcAft>
                          <a:spcPts val="1000"/>
                        </a:spcAft>
                        <a:buNone/>
                      </a:pPr>
                      <a:r>
                        <a:rPr lang="en-US" sz="1550">
                          <a:solidFill>
                            <a:srgbClr val="53585F"/>
                          </a:solidFill>
                          <a:latin typeface="Georgia"/>
                          <a:ea typeface="Georgia"/>
                          <a:cs typeface="Georgia"/>
                          <a:sym typeface="Georgia"/>
                        </a:rPr>
                        <a:t>1.1 Circulate Portland Community Food Resource Guide and Portland Summer Food Resource Guide to families and all school staff at the beginning and end of the year, respectively</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27025" lvl="0" marL="457200" rtl="0" algn="l">
                        <a:lnSpc>
                          <a:spcPct val="115000"/>
                        </a:lnSpc>
                        <a:spcBef>
                          <a:spcPts val="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Portland Community Summer Food Resource Guide is completed. Circulation will occur in paper form to all elementary schools and will be available on school and district websites</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27025" lvl="0" marL="457200" rtl="0" algn="l">
                        <a:lnSpc>
                          <a:spcPct val="115000"/>
                        </a:lnSpc>
                        <a:spcBef>
                          <a:spcPts val="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Completed/Ongoing</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525225">
                <a:tc>
                  <a:txBody>
                    <a:bodyPr/>
                    <a:lstStyle/>
                    <a:p>
                      <a:pPr indent="0" lvl="0" marL="0" rtl="0" algn="l">
                        <a:lnSpc>
                          <a:spcPct val="115000"/>
                        </a:lnSpc>
                        <a:spcBef>
                          <a:spcPts val="1000"/>
                        </a:spcBef>
                        <a:spcAft>
                          <a:spcPts val="1000"/>
                        </a:spcAft>
                        <a:buClr>
                          <a:schemeClr val="dk1"/>
                        </a:buClr>
                        <a:buSzPts val="1100"/>
                        <a:buFont typeface="Arial"/>
                        <a:buNone/>
                      </a:pPr>
                      <a:r>
                        <a:rPr lang="en-US" sz="1550">
                          <a:solidFill>
                            <a:srgbClr val="53585F"/>
                          </a:solidFill>
                          <a:latin typeface="Georgia"/>
                          <a:ea typeface="Georgia"/>
                          <a:cs typeface="Georgia"/>
                          <a:sym typeface="Georgia"/>
                        </a:rPr>
                        <a:t>1.5 Strengthen communication and collaboration among organizational partners and liaisons managing charitable food programs  </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27025" lvl="0" marL="457200" rtl="0" algn="l">
                        <a:lnSpc>
                          <a:spcPct val="115000"/>
                        </a:lnSpc>
                        <a:spcBef>
                          <a:spcPts val="0"/>
                        </a:spcBef>
                        <a:spcAft>
                          <a:spcPts val="0"/>
                        </a:spcAft>
                        <a:buClr>
                          <a:srgbClr val="53585F"/>
                        </a:buClr>
                        <a:buSzPts val="1550"/>
                        <a:buFont typeface="Georgia"/>
                        <a:buAutoNum type="arabicParenR"/>
                      </a:pPr>
                      <a:r>
                        <a:rPr lang="en-US" sz="1550">
                          <a:solidFill>
                            <a:srgbClr val="53585F"/>
                          </a:solidFill>
                          <a:latin typeface="Georgia"/>
                          <a:ea typeface="Georgia"/>
                          <a:cs typeface="Georgia"/>
                          <a:sym typeface="Georgia"/>
                        </a:rPr>
                        <a:t>Use Food Fuels Learning website and Facebook page as platform  to increase charitable foods program communication</a:t>
                      </a:r>
                      <a:endParaRPr sz="1550">
                        <a:solidFill>
                          <a:srgbClr val="53585F"/>
                        </a:solidFill>
                        <a:latin typeface="Georgia"/>
                        <a:ea typeface="Georgia"/>
                        <a:cs typeface="Georgia"/>
                        <a:sym typeface="Georgia"/>
                      </a:endParaRPr>
                    </a:p>
                    <a:p>
                      <a:pPr indent="-327025" lvl="0" marL="457200" rtl="0" algn="l">
                        <a:lnSpc>
                          <a:spcPct val="115000"/>
                        </a:lnSpc>
                        <a:spcBef>
                          <a:spcPts val="100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PPS Food Security listserv in development </a:t>
                      </a:r>
                      <a:endParaRPr sz="1550">
                        <a:solidFill>
                          <a:srgbClr val="53585F"/>
                        </a:solidFill>
                        <a:latin typeface="Georgia"/>
                        <a:ea typeface="Georgia"/>
                        <a:cs typeface="Georgia"/>
                        <a:sym typeface="Georgi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27025" lvl="0" marL="457200" rtl="0" algn="l">
                        <a:lnSpc>
                          <a:spcPct val="115000"/>
                        </a:lnSpc>
                        <a:spcBef>
                          <a:spcPts val="0"/>
                        </a:spcBef>
                        <a:spcAft>
                          <a:spcPts val="0"/>
                        </a:spcAft>
                        <a:buClr>
                          <a:srgbClr val="53585F"/>
                        </a:buClr>
                        <a:buSzPts val="1550"/>
                        <a:buFont typeface="Georgia"/>
                        <a:buAutoNum type="arabicParenR"/>
                      </a:pPr>
                      <a:r>
                        <a:rPr lang="en-US" sz="1550">
                          <a:solidFill>
                            <a:srgbClr val="53585F"/>
                          </a:solidFill>
                          <a:latin typeface="Georgia"/>
                          <a:ea typeface="Georgia"/>
                          <a:cs typeface="Georgia"/>
                          <a:sym typeface="Georgia"/>
                        </a:rPr>
                        <a:t>Ongoing</a:t>
                      </a:r>
                      <a:endParaRPr sz="1550">
                        <a:solidFill>
                          <a:srgbClr val="53585F"/>
                        </a:solidFill>
                        <a:latin typeface="Georgia"/>
                        <a:ea typeface="Georgia"/>
                        <a:cs typeface="Georgia"/>
                        <a:sym typeface="Georgia"/>
                      </a:endParaRPr>
                    </a:p>
                    <a:p>
                      <a:pPr indent="-327025" lvl="0" marL="457200" rtl="0" algn="l">
                        <a:lnSpc>
                          <a:spcPct val="115000"/>
                        </a:lnSpc>
                        <a:spcBef>
                          <a:spcPts val="100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Ongoing</a:t>
                      </a:r>
                      <a:endParaRPr sz="1550">
                        <a:solidFill>
                          <a:srgbClr val="53585F"/>
                        </a:solidFill>
                        <a:latin typeface="Georgia"/>
                        <a:ea typeface="Georgia"/>
                        <a:cs typeface="Georgia"/>
                        <a:sym typeface="Georgia"/>
                      </a:endParaRPr>
                    </a:p>
                  </a:txBody>
                  <a:tcPr marT="91425" marB="91425" marR="91425" marL="91425">
                    <a:lnL cap="flat" cmpd="sng" w="9525">
                      <a:solidFill>
                        <a:srgbClr val="B7B7B7"/>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66375">
                <a:tc>
                  <a:txBody>
                    <a:bodyPr/>
                    <a:lstStyle/>
                    <a:p>
                      <a:pPr indent="0" lvl="0" marL="0" rtl="0" algn="l">
                        <a:lnSpc>
                          <a:spcPct val="115000"/>
                        </a:lnSpc>
                        <a:spcBef>
                          <a:spcPts val="1000"/>
                        </a:spcBef>
                        <a:spcAft>
                          <a:spcPts val="1000"/>
                        </a:spcAft>
                        <a:buClr>
                          <a:schemeClr val="dk1"/>
                        </a:buClr>
                        <a:buSzPts val="1100"/>
                        <a:buFont typeface="Arial"/>
                        <a:buNone/>
                      </a:pPr>
                      <a:r>
                        <a:rPr lang="en-US" sz="1550">
                          <a:solidFill>
                            <a:srgbClr val="53585F"/>
                          </a:solidFill>
                          <a:latin typeface="Georgia"/>
                          <a:ea typeface="Georgia"/>
                          <a:cs typeface="Georgia"/>
                          <a:sym typeface="Georgia"/>
                        </a:rPr>
                        <a:t>2.1 Ensure that there are adequate school liaisons (e.g., staff, volunteers) to manage the charitable food programs at the schools and to maintain adequate food supply</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27025" lvl="0" marL="457200" rtl="0" algn="l">
                        <a:lnSpc>
                          <a:spcPct val="115000"/>
                        </a:lnSpc>
                        <a:spcBef>
                          <a:spcPts val="0"/>
                        </a:spcBef>
                        <a:spcAft>
                          <a:spcPts val="0"/>
                        </a:spcAft>
                        <a:buClr>
                          <a:srgbClr val="53585F"/>
                        </a:buClr>
                        <a:buSzPts val="1550"/>
                        <a:buFont typeface="Georgia"/>
                        <a:buAutoNum type="arabicParenR"/>
                      </a:pPr>
                      <a:r>
                        <a:rPr lang="en-US" sz="1550">
                          <a:solidFill>
                            <a:srgbClr val="53585F"/>
                          </a:solidFill>
                          <a:latin typeface="Georgia"/>
                          <a:ea typeface="Georgia"/>
                          <a:cs typeface="Georgia"/>
                          <a:sym typeface="Georgia"/>
                        </a:rPr>
                        <a:t>Complete school site visits to identify what each school charitable food program needs for support</a:t>
                      </a:r>
                      <a:endParaRPr sz="1550">
                        <a:solidFill>
                          <a:srgbClr val="53585F"/>
                        </a:solidFill>
                        <a:latin typeface="Georgia"/>
                        <a:ea typeface="Georgia"/>
                        <a:cs typeface="Georgia"/>
                        <a:sym typeface="Georgia"/>
                      </a:endParaRPr>
                    </a:p>
                    <a:p>
                      <a:pPr indent="-327025" lvl="0" marL="457200" rtl="0" algn="l">
                        <a:lnSpc>
                          <a:spcPct val="115000"/>
                        </a:lnSpc>
                        <a:spcBef>
                          <a:spcPts val="1000"/>
                        </a:spcBef>
                        <a:spcAft>
                          <a:spcPts val="0"/>
                        </a:spcAft>
                        <a:buClr>
                          <a:srgbClr val="53585F"/>
                        </a:buClr>
                        <a:buSzPts val="1550"/>
                        <a:buFont typeface="Georgia"/>
                        <a:buAutoNum type="arabicParenR"/>
                      </a:pPr>
                      <a:r>
                        <a:rPr lang="en-US" sz="1550">
                          <a:solidFill>
                            <a:srgbClr val="53585F"/>
                          </a:solidFill>
                          <a:latin typeface="Georgia"/>
                          <a:ea typeface="Georgia"/>
                          <a:cs typeface="Georgia"/>
                          <a:sym typeface="Georgia"/>
                        </a:rPr>
                        <a:t>Draft of expectations for school involvement has been developed </a:t>
                      </a:r>
                      <a:endParaRPr sz="1550">
                        <a:solidFill>
                          <a:srgbClr val="53585F"/>
                        </a:solidFill>
                        <a:latin typeface="Georgia"/>
                        <a:ea typeface="Georgia"/>
                        <a:cs typeface="Georgia"/>
                        <a:sym typeface="Georgia"/>
                      </a:endParaRPr>
                    </a:p>
                    <a:p>
                      <a:pPr indent="-327025" lvl="0" marL="457200" rtl="0" algn="l">
                        <a:spcBef>
                          <a:spcPts val="100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Designate charitable food program liaison staff position so that there is a point of contact within each school to ensure charitable food program sustainability</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27025" lvl="0" marL="457200" rtl="0" algn="l">
                        <a:lnSpc>
                          <a:spcPct val="115000"/>
                        </a:lnSpc>
                        <a:spcBef>
                          <a:spcPts val="0"/>
                        </a:spcBef>
                        <a:spcAft>
                          <a:spcPts val="0"/>
                        </a:spcAft>
                        <a:buClr>
                          <a:srgbClr val="53585F"/>
                        </a:buClr>
                        <a:buSzPts val="1550"/>
                        <a:buFont typeface="Georgia"/>
                        <a:buAutoNum type="arabicParenR"/>
                      </a:pPr>
                      <a:r>
                        <a:rPr lang="en-US" sz="1550">
                          <a:solidFill>
                            <a:srgbClr val="53585F"/>
                          </a:solidFill>
                          <a:latin typeface="Georgia"/>
                          <a:ea typeface="Georgia"/>
                          <a:cs typeface="Georgia"/>
                          <a:sym typeface="Georgia"/>
                        </a:rPr>
                        <a:t>Two</a:t>
                      </a:r>
                      <a:r>
                        <a:rPr lang="en-US" sz="1550">
                          <a:solidFill>
                            <a:srgbClr val="53585F"/>
                          </a:solidFill>
                          <a:latin typeface="Georgia"/>
                          <a:ea typeface="Georgia"/>
                          <a:cs typeface="Georgia"/>
                          <a:sym typeface="Georgia"/>
                        </a:rPr>
                        <a:t> schools completed; </a:t>
                      </a:r>
                      <a:r>
                        <a:rPr lang="en-US" sz="1550">
                          <a:solidFill>
                            <a:srgbClr val="53585F"/>
                          </a:solidFill>
                          <a:latin typeface="Georgia"/>
                          <a:ea typeface="Georgia"/>
                          <a:cs typeface="Georgia"/>
                          <a:sym typeface="Georgia"/>
                        </a:rPr>
                        <a:t>Ongoing</a:t>
                      </a:r>
                      <a:endParaRPr sz="1550">
                        <a:solidFill>
                          <a:srgbClr val="53585F"/>
                        </a:solidFill>
                        <a:latin typeface="Georgia"/>
                        <a:ea typeface="Georgia"/>
                        <a:cs typeface="Georgia"/>
                        <a:sym typeface="Georgia"/>
                      </a:endParaRPr>
                    </a:p>
                    <a:p>
                      <a:pPr indent="-327025" lvl="0" marL="457200" rtl="0" algn="l">
                        <a:lnSpc>
                          <a:spcPct val="115000"/>
                        </a:lnSpc>
                        <a:spcBef>
                          <a:spcPts val="1000"/>
                        </a:spcBef>
                        <a:spcAft>
                          <a:spcPts val="0"/>
                        </a:spcAft>
                        <a:buClr>
                          <a:srgbClr val="53585F"/>
                        </a:buClr>
                        <a:buSzPts val="1550"/>
                        <a:buFont typeface="Georgia"/>
                        <a:buAutoNum type="arabicParenR"/>
                      </a:pPr>
                      <a:r>
                        <a:rPr lang="en-US" sz="1550">
                          <a:solidFill>
                            <a:srgbClr val="53585F"/>
                          </a:solidFill>
                          <a:latin typeface="Georgia"/>
                          <a:ea typeface="Georgia"/>
                          <a:cs typeface="Georgia"/>
                          <a:sym typeface="Georgia"/>
                        </a:rPr>
                        <a:t>Completed April 2019</a:t>
                      </a:r>
                      <a:endParaRPr sz="1550">
                        <a:solidFill>
                          <a:srgbClr val="53585F"/>
                        </a:solidFill>
                        <a:latin typeface="Georgia"/>
                        <a:ea typeface="Georgia"/>
                        <a:cs typeface="Georgia"/>
                        <a:sym typeface="Georgia"/>
                      </a:endParaRPr>
                    </a:p>
                    <a:p>
                      <a:pPr indent="-327025" lvl="0" marL="457200" rtl="0" algn="l">
                        <a:lnSpc>
                          <a:spcPct val="115000"/>
                        </a:lnSpc>
                        <a:spcBef>
                          <a:spcPts val="100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Ongoing</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259375">
                <a:tc>
                  <a:txBody>
                    <a:bodyPr/>
                    <a:lstStyle/>
                    <a:p>
                      <a:pPr indent="0" lvl="0" marL="0" rtl="0" algn="l">
                        <a:lnSpc>
                          <a:spcPct val="115000"/>
                        </a:lnSpc>
                        <a:spcBef>
                          <a:spcPts val="1000"/>
                        </a:spcBef>
                        <a:spcAft>
                          <a:spcPts val="1000"/>
                        </a:spcAft>
                        <a:buNone/>
                      </a:pPr>
                      <a:r>
                        <a:rPr lang="en-US" sz="1550">
                          <a:solidFill>
                            <a:srgbClr val="53585F"/>
                          </a:solidFill>
                          <a:latin typeface="Georgia"/>
                          <a:ea typeface="Georgia"/>
                          <a:cs typeface="Georgia"/>
                          <a:sym typeface="Georgia"/>
                        </a:rPr>
                        <a:t>3.1 Partner organizations collaborate with schools that do not have an existing charitable food program to prioritize what would serve their school best</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27025" lvl="0" marL="457200" rtl="0" algn="l">
                        <a:lnSpc>
                          <a:spcPct val="115000"/>
                        </a:lnSpc>
                        <a:spcBef>
                          <a:spcPts val="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Two schools identified and charitable food programs in development</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27025" lvl="0" marL="457200" rtl="0" algn="l">
                        <a:lnSpc>
                          <a:spcPct val="115000"/>
                        </a:lnSpc>
                        <a:spcBef>
                          <a:spcPts val="0"/>
                        </a:spcBef>
                        <a:spcAft>
                          <a:spcPts val="1000"/>
                        </a:spcAft>
                        <a:buClr>
                          <a:srgbClr val="53585F"/>
                        </a:buClr>
                        <a:buSzPts val="1550"/>
                        <a:buFont typeface="Georgia"/>
                        <a:buAutoNum type="arabicParenR"/>
                      </a:pPr>
                      <a:r>
                        <a:rPr lang="en-US" sz="1550">
                          <a:solidFill>
                            <a:srgbClr val="53585F"/>
                          </a:solidFill>
                          <a:latin typeface="Georgia"/>
                          <a:ea typeface="Georgia"/>
                          <a:cs typeface="Georgia"/>
                          <a:sym typeface="Georgia"/>
                        </a:rPr>
                        <a:t>Ongoing</a:t>
                      </a:r>
                      <a:endParaRPr sz="155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189" name="Google Shape;189;p31"/>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2"/>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Federal Nutrition Programs (1)</a:t>
            </a:r>
            <a:endParaRPr sz="3300">
              <a:solidFill>
                <a:srgbClr val="999999"/>
              </a:solidFill>
            </a:endParaRPr>
          </a:p>
        </p:txBody>
      </p:sp>
      <p:pic>
        <p:nvPicPr>
          <p:cNvPr id="195" name="Google Shape;195;p32"/>
          <p:cNvPicPr preferRelativeResize="0"/>
          <p:nvPr/>
        </p:nvPicPr>
        <p:blipFill>
          <a:blip r:embed="rId3">
            <a:alphaModFix/>
          </a:blip>
          <a:stretch>
            <a:fillRect/>
          </a:stretch>
        </p:blipFill>
        <p:spPr>
          <a:xfrm>
            <a:off x="2529962" y="2681325"/>
            <a:ext cx="7944873" cy="5958651"/>
          </a:xfrm>
          <a:prstGeom prst="rect">
            <a:avLst/>
          </a:prstGeom>
          <a:noFill/>
          <a:ln>
            <a:noFill/>
          </a:ln>
        </p:spPr>
      </p:pic>
      <p:pic>
        <p:nvPicPr>
          <p:cNvPr id="196" name="Google Shape;196;p32"/>
          <p:cNvPicPr preferRelativeResize="0"/>
          <p:nvPr/>
        </p:nvPicPr>
        <p:blipFill>
          <a:blip r:embed="rId4">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3"/>
          <p:cNvSpPr txBox="1"/>
          <p:nvPr>
            <p:ph type="title"/>
          </p:nvPr>
        </p:nvSpPr>
        <p:spPr>
          <a:xfrm>
            <a:off x="952525" y="772725"/>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Federal Nutrition</a:t>
            </a:r>
            <a:r>
              <a:rPr lang="en-US" sz="3300">
                <a:latin typeface="Georgia"/>
                <a:ea typeface="Georgia"/>
                <a:cs typeface="Georgia"/>
                <a:sym typeface="Georgia"/>
              </a:rPr>
              <a:t> Programs (2)</a:t>
            </a:r>
            <a:endParaRPr sz="3300">
              <a:solidFill>
                <a:srgbClr val="999999"/>
              </a:solidFill>
              <a:latin typeface="Georgia"/>
              <a:ea typeface="Georgia"/>
              <a:cs typeface="Georgia"/>
              <a:sym typeface="Georgia"/>
            </a:endParaRPr>
          </a:p>
        </p:txBody>
      </p:sp>
      <p:graphicFrame>
        <p:nvGraphicFramePr>
          <p:cNvPr id="202" name="Google Shape;202;p33"/>
          <p:cNvGraphicFramePr/>
          <p:nvPr/>
        </p:nvGraphicFramePr>
        <p:xfrm>
          <a:off x="571425" y="2584825"/>
          <a:ext cx="3000000" cy="3000000"/>
        </p:xfrm>
        <a:graphic>
          <a:graphicData uri="http://schemas.openxmlformats.org/drawingml/2006/table">
            <a:tbl>
              <a:tblPr>
                <a:noFill/>
                <a:tableStyleId>{B6ED289C-489D-4998-96FF-908F5358F95A}</a:tableStyleId>
              </a:tblPr>
              <a:tblGrid>
                <a:gridCol w="3700200"/>
                <a:gridCol w="5250175"/>
                <a:gridCol w="3009100"/>
              </a:tblGrid>
              <a:tr h="381550">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Recommendation</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Progress</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Deadline</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1760925">
                <a:tc>
                  <a:txBody>
                    <a:bodyPr/>
                    <a:lstStyle/>
                    <a:p>
                      <a:pPr indent="0" lvl="0" marL="0" rtl="0" algn="l">
                        <a:spcBef>
                          <a:spcPts val="0"/>
                        </a:spcBef>
                        <a:spcAft>
                          <a:spcPts val="0"/>
                        </a:spcAft>
                        <a:buNone/>
                      </a:pPr>
                      <a:r>
                        <a:rPr lang="en-US" sz="1600">
                          <a:solidFill>
                            <a:srgbClr val="53585F"/>
                          </a:solidFill>
                          <a:latin typeface="Georgia"/>
                          <a:ea typeface="Georgia"/>
                          <a:cs typeface="Georgia"/>
                          <a:sym typeface="Georgia"/>
                        </a:rPr>
                        <a:t>1.2 Collect, analyze, and incorporate student feedback on menu options through districtwide taste tests and response forms</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Cultivating Community/FoodCorps taste tests </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Analyzing production sheet data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Quarterly throughout school year</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September 2019 (Data aggregation began July 2019)</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760925">
                <a:tc>
                  <a:txBody>
                    <a:bodyPr/>
                    <a:lstStyle/>
                    <a:p>
                      <a:pPr indent="0" lvl="0" marL="0" rtl="0" algn="l">
                        <a:spcBef>
                          <a:spcPts val="0"/>
                        </a:spcBef>
                        <a:spcAft>
                          <a:spcPts val="0"/>
                        </a:spcAft>
                        <a:buNone/>
                      </a:pPr>
                      <a:r>
                        <a:rPr lang="en-US" sz="1600">
                          <a:solidFill>
                            <a:srgbClr val="53585F"/>
                          </a:solidFill>
                          <a:latin typeface="Georgia"/>
                          <a:ea typeface="Georgia"/>
                          <a:cs typeface="Georgia"/>
                          <a:sym typeface="Georgia"/>
                        </a:rPr>
                        <a:t>1.5 Develop a summer meals strategic plan that includes monthly stakeholder meetings beginning in February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Monthly meetings with great community participation</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Developed a new summer meals map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June -August 2019 </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Completed June 2019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760925">
                <a:tc>
                  <a:txBody>
                    <a:bodyPr/>
                    <a:lstStyle/>
                    <a:p>
                      <a:pPr indent="0" lvl="0" marL="0" rtl="0" algn="l">
                        <a:spcBef>
                          <a:spcPts val="0"/>
                        </a:spcBef>
                        <a:spcAft>
                          <a:spcPts val="0"/>
                        </a:spcAft>
                        <a:buNone/>
                      </a:pPr>
                      <a:r>
                        <a:rPr lang="en-US" sz="1600">
                          <a:solidFill>
                            <a:srgbClr val="53585F"/>
                          </a:solidFill>
                          <a:latin typeface="Georgia"/>
                          <a:ea typeface="Georgia"/>
                          <a:cs typeface="Georgia"/>
                          <a:sym typeface="Georgia"/>
                        </a:rPr>
                        <a:t>3.4 Exceed federal nutritional requirements by focusing on nutrient dense, minimally processed foods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S</a:t>
                      </a:r>
                      <a:r>
                        <a:rPr lang="en-US" sz="1600">
                          <a:solidFill>
                            <a:srgbClr val="53585F"/>
                          </a:solidFill>
                          <a:latin typeface="Georgia"/>
                          <a:ea typeface="Georgia"/>
                          <a:cs typeface="Georgia"/>
                          <a:sym typeface="Georgia"/>
                        </a:rPr>
                        <a:t>cratch made: chili, marinara sauce, mashed potatoes, hummus </a:t>
                      </a:r>
                      <a:endParaRPr sz="1600">
                        <a:solidFill>
                          <a:srgbClr val="53585F"/>
                        </a:solidFill>
                        <a:latin typeface="Georgia"/>
                        <a:ea typeface="Georgia"/>
                        <a:cs typeface="Georgia"/>
                        <a:sym typeface="Georgia"/>
                      </a:endParaRPr>
                    </a:p>
                    <a:p>
                      <a:pPr indent="-330200" lvl="0" marL="457200" rtl="0" algn="l">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Testing overnight oatmeal </a:t>
                      </a:r>
                      <a:endParaRPr sz="1600">
                        <a:solidFill>
                          <a:srgbClr val="53585F"/>
                        </a:solidFill>
                        <a:latin typeface="Georgia"/>
                        <a:ea typeface="Georgia"/>
                        <a:cs typeface="Georgia"/>
                        <a:sym typeface="Georgia"/>
                      </a:endParaRPr>
                    </a:p>
                    <a:p>
                      <a:pPr indent="-330200" lvl="0" marL="457200" rtl="0" algn="l">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Harvest of the Month Program</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Daily hot vegan lunch option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Currently serving </a:t>
                      </a:r>
                      <a:endParaRPr sz="1600">
                        <a:solidFill>
                          <a:srgbClr val="53585F"/>
                        </a:solidFill>
                        <a:latin typeface="Georgia"/>
                        <a:ea typeface="Georgia"/>
                        <a:cs typeface="Georgia"/>
                        <a:sym typeface="Georgia"/>
                      </a:endParaRPr>
                    </a:p>
                    <a:p>
                      <a:pPr indent="-330200" lvl="0" marL="457200" rtl="0" algn="l">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Ongoing</a:t>
                      </a:r>
                      <a:endParaRPr sz="1600">
                        <a:solidFill>
                          <a:srgbClr val="53585F"/>
                        </a:solidFill>
                        <a:latin typeface="Georgia"/>
                        <a:ea typeface="Georgia"/>
                        <a:cs typeface="Georgia"/>
                        <a:sym typeface="Georgia"/>
                      </a:endParaRPr>
                    </a:p>
                    <a:p>
                      <a:pPr indent="-330200" lvl="0" marL="457200" rtl="0" algn="l">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Fall 2019 </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September roll out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203" name="Google Shape;203;p33"/>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4"/>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School Gardens (1)</a:t>
            </a:r>
            <a:endParaRPr sz="3300">
              <a:solidFill>
                <a:srgbClr val="999999"/>
              </a:solidFill>
            </a:endParaRPr>
          </a:p>
        </p:txBody>
      </p:sp>
      <p:pic>
        <p:nvPicPr>
          <p:cNvPr id="209" name="Google Shape;209;p34"/>
          <p:cNvPicPr preferRelativeResize="0"/>
          <p:nvPr/>
        </p:nvPicPr>
        <p:blipFill>
          <a:blip r:embed="rId3">
            <a:alphaModFix/>
          </a:blip>
          <a:stretch>
            <a:fillRect/>
          </a:stretch>
        </p:blipFill>
        <p:spPr>
          <a:xfrm>
            <a:off x="952500" y="2210724"/>
            <a:ext cx="5225275" cy="6967000"/>
          </a:xfrm>
          <a:prstGeom prst="rect">
            <a:avLst/>
          </a:prstGeom>
          <a:noFill/>
          <a:ln>
            <a:noFill/>
          </a:ln>
        </p:spPr>
      </p:pic>
      <p:pic>
        <p:nvPicPr>
          <p:cNvPr id="210" name="Google Shape;210;p34"/>
          <p:cNvPicPr preferRelativeResize="0"/>
          <p:nvPr/>
        </p:nvPicPr>
        <p:blipFill>
          <a:blip r:embed="rId4">
            <a:alphaModFix/>
          </a:blip>
          <a:stretch>
            <a:fillRect/>
          </a:stretch>
        </p:blipFill>
        <p:spPr>
          <a:xfrm>
            <a:off x="6826925" y="2210712"/>
            <a:ext cx="5225276" cy="6967025"/>
          </a:xfrm>
          <a:prstGeom prst="rect">
            <a:avLst/>
          </a:prstGeom>
          <a:noFill/>
          <a:ln>
            <a:noFill/>
          </a:ln>
        </p:spPr>
      </p:pic>
      <p:pic>
        <p:nvPicPr>
          <p:cNvPr id="211" name="Google Shape;211;p34"/>
          <p:cNvPicPr preferRelativeResize="0"/>
          <p:nvPr/>
        </p:nvPicPr>
        <p:blipFill>
          <a:blip r:embed="rId5">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7"/>
          <p:cNvSpPr txBox="1"/>
          <p:nvPr>
            <p:ph type="title"/>
          </p:nvPr>
        </p:nvSpPr>
        <p:spPr>
          <a:xfrm>
            <a:off x="3609500" y="4537650"/>
            <a:ext cx="57858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What is Food Fuels </a:t>
            </a:r>
            <a:r>
              <a:rPr lang="en-US" sz="3300">
                <a:latin typeface="Georgia"/>
                <a:ea typeface="Georgia"/>
                <a:cs typeface="Georgia"/>
                <a:sym typeface="Georgia"/>
              </a:rPr>
              <a:t>Learning</a:t>
            </a:r>
            <a:r>
              <a:rPr lang="en-US" sz="3300">
                <a:latin typeface="Georgia"/>
                <a:ea typeface="Georgia"/>
                <a:cs typeface="Georgia"/>
                <a:sym typeface="Georgia"/>
              </a:rPr>
              <a:t>?</a:t>
            </a:r>
            <a:endParaRPr sz="3300">
              <a:solidFill>
                <a:srgbClr val="999999"/>
              </a:solidFill>
              <a:latin typeface="Georgia"/>
              <a:ea typeface="Georgia"/>
              <a:cs typeface="Georgia"/>
              <a:sym typeface="Georgia"/>
            </a:endParaRPr>
          </a:p>
        </p:txBody>
      </p:sp>
      <p:pic>
        <p:nvPicPr>
          <p:cNvPr id="75" name="Google Shape;75;p17"/>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School Gardens</a:t>
            </a:r>
            <a:r>
              <a:rPr lang="en-US" sz="3300">
                <a:latin typeface="Georgia"/>
                <a:ea typeface="Georgia"/>
                <a:cs typeface="Georgia"/>
                <a:sym typeface="Georgia"/>
              </a:rPr>
              <a:t> (2)</a:t>
            </a:r>
            <a:endParaRPr sz="3300">
              <a:solidFill>
                <a:srgbClr val="999999"/>
              </a:solidFill>
              <a:latin typeface="Georgia"/>
              <a:ea typeface="Georgia"/>
              <a:cs typeface="Georgia"/>
              <a:sym typeface="Georgia"/>
            </a:endParaRPr>
          </a:p>
        </p:txBody>
      </p:sp>
      <p:graphicFrame>
        <p:nvGraphicFramePr>
          <p:cNvPr id="217" name="Google Shape;217;p35"/>
          <p:cNvGraphicFramePr/>
          <p:nvPr/>
        </p:nvGraphicFramePr>
        <p:xfrm>
          <a:off x="710925" y="2153050"/>
          <a:ext cx="3000000" cy="3000000"/>
        </p:xfrm>
        <a:graphic>
          <a:graphicData uri="http://schemas.openxmlformats.org/drawingml/2006/table">
            <a:tbl>
              <a:tblPr>
                <a:noFill/>
                <a:tableStyleId>{B6ED289C-489D-4998-96FF-908F5358F95A}</a:tableStyleId>
              </a:tblPr>
              <a:tblGrid>
                <a:gridCol w="3876400"/>
                <a:gridCol w="4576950"/>
                <a:gridCol w="3129575"/>
              </a:tblGrid>
              <a:tr h="568825">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Recommendation</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Progress</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Deadline</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2035125">
                <a:tc>
                  <a:txBody>
                    <a:bodyPr/>
                    <a:lstStyle/>
                    <a:p>
                      <a:pPr indent="0" lvl="0" marL="0" rtl="0" algn="l">
                        <a:spcBef>
                          <a:spcPts val="0"/>
                        </a:spcBef>
                        <a:spcAft>
                          <a:spcPts val="1000"/>
                        </a:spcAft>
                        <a:buNone/>
                      </a:pPr>
                      <a:r>
                        <a:rPr lang="en-US" sz="1600">
                          <a:solidFill>
                            <a:srgbClr val="666666"/>
                          </a:solidFill>
                          <a:highlight>
                            <a:srgbClr val="FFFFFF"/>
                          </a:highlight>
                          <a:latin typeface="Georgia"/>
                          <a:ea typeface="Georgia"/>
                          <a:cs typeface="Georgia"/>
                          <a:sym typeface="Georgia"/>
                        </a:rPr>
                        <a:t>2.2 Convene in-person quarterly meetings</a:t>
                      </a:r>
                      <a:endParaRPr sz="1600">
                        <a:solidFill>
                          <a:srgbClr val="666666"/>
                        </a:solidFill>
                        <a:highlight>
                          <a:srgbClr val="FFFFFF"/>
                        </a:highlight>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1000"/>
                        </a:spcAft>
                        <a:buClr>
                          <a:srgbClr val="666666"/>
                        </a:buClr>
                        <a:buSzPts val="1600"/>
                        <a:buFont typeface="Georgia"/>
                        <a:buAutoNum type="arabicParenR"/>
                      </a:pPr>
                      <a:r>
                        <a:rPr lang="en-US" sz="1600">
                          <a:solidFill>
                            <a:srgbClr val="666666"/>
                          </a:solidFill>
                          <a:highlight>
                            <a:srgbClr val="FFFFFF"/>
                          </a:highlight>
                          <a:latin typeface="Georgia"/>
                          <a:ea typeface="Georgia"/>
                          <a:cs typeface="Georgia"/>
                          <a:sym typeface="Georgia"/>
                        </a:rPr>
                        <a:t>Hold monthly meetings, rotating host and school garden program that is highlighted</a:t>
                      </a:r>
                      <a:endParaRPr sz="1600">
                        <a:solidFill>
                          <a:srgbClr val="666666"/>
                        </a:solidFill>
                        <a:highlight>
                          <a:srgbClr val="FFFFFF"/>
                        </a:highlight>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666666"/>
                        </a:buClr>
                        <a:buSzPts val="1600"/>
                        <a:buFont typeface="Georgia"/>
                        <a:buAutoNum type="arabicParenR"/>
                      </a:pPr>
                      <a:r>
                        <a:rPr lang="en-US" sz="1600">
                          <a:solidFill>
                            <a:srgbClr val="666666"/>
                          </a:solidFill>
                          <a:highlight>
                            <a:srgbClr val="FFFFFF"/>
                          </a:highlight>
                          <a:latin typeface="Georgia"/>
                          <a:ea typeface="Georgia"/>
                          <a:cs typeface="Georgia"/>
                          <a:sym typeface="Georgia"/>
                        </a:rPr>
                        <a:t>9 schools and 1 non-profit have hosted meetings</a:t>
                      </a:r>
                      <a:endParaRPr sz="1600">
                        <a:solidFill>
                          <a:srgbClr val="666666"/>
                        </a:solidFill>
                        <a:highlight>
                          <a:srgbClr val="FFFFFF"/>
                        </a:highlight>
                        <a:latin typeface="Georgia"/>
                        <a:ea typeface="Georgia"/>
                        <a:cs typeface="Georgia"/>
                        <a:sym typeface="Georgia"/>
                      </a:endParaRPr>
                    </a:p>
                    <a:p>
                      <a:pPr indent="-330200" lvl="0" marL="457200" rtl="0" algn="l">
                        <a:spcBef>
                          <a:spcPts val="1000"/>
                        </a:spcBef>
                        <a:spcAft>
                          <a:spcPts val="0"/>
                        </a:spcAft>
                        <a:buClr>
                          <a:srgbClr val="666666"/>
                        </a:buClr>
                        <a:buSzPts val="1600"/>
                        <a:buFont typeface="Georgia"/>
                        <a:buAutoNum type="arabicParenR"/>
                      </a:pPr>
                      <a:r>
                        <a:rPr lang="en-US" sz="1600">
                          <a:solidFill>
                            <a:srgbClr val="666666"/>
                          </a:solidFill>
                          <a:highlight>
                            <a:srgbClr val="FFFFFF"/>
                          </a:highlight>
                          <a:latin typeface="Georgia"/>
                          <a:ea typeface="Georgia"/>
                          <a:cs typeface="Georgia"/>
                          <a:sym typeface="Georgia"/>
                        </a:rPr>
                        <a:t>65 people have attended meetings</a:t>
                      </a:r>
                      <a:endParaRPr sz="1600">
                        <a:solidFill>
                          <a:srgbClr val="666666"/>
                        </a:solidFill>
                        <a:highlight>
                          <a:srgbClr val="FFFFFF"/>
                        </a:highlight>
                        <a:latin typeface="Georgia"/>
                        <a:ea typeface="Georgia"/>
                        <a:cs typeface="Georgia"/>
                        <a:sym typeface="Georgia"/>
                      </a:endParaRPr>
                    </a:p>
                    <a:p>
                      <a:pPr indent="-330200" lvl="0" marL="457200" rtl="0" algn="l">
                        <a:spcBef>
                          <a:spcPts val="1000"/>
                        </a:spcBef>
                        <a:spcAft>
                          <a:spcPts val="1000"/>
                        </a:spcAft>
                        <a:buClr>
                          <a:srgbClr val="666666"/>
                        </a:buClr>
                        <a:buSzPts val="1600"/>
                        <a:buFont typeface="Georgia"/>
                        <a:buAutoNum type="arabicParenR"/>
                      </a:pPr>
                      <a:r>
                        <a:rPr lang="en-US" sz="1600">
                          <a:solidFill>
                            <a:srgbClr val="666666"/>
                          </a:solidFill>
                          <a:highlight>
                            <a:srgbClr val="FFFFFF"/>
                          </a:highlight>
                          <a:latin typeface="Georgia"/>
                          <a:ea typeface="Georgia"/>
                          <a:cs typeface="Georgia"/>
                          <a:sym typeface="Georgia"/>
                        </a:rPr>
                        <a:t>10 schools are actively involved</a:t>
                      </a:r>
                      <a:endParaRPr sz="1600">
                        <a:solidFill>
                          <a:srgbClr val="666666"/>
                        </a:solidFill>
                        <a:highlight>
                          <a:srgbClr val="FFFFFF"/>
                        </a:highlight>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55850">
                <a:tc>
                  <a:txBody>
                    <a:bodyPr/>
                    <a:lstStyle/>
                    <a:p>
                      <a:pPr indent="0" lvl="0" marL="0" rtl="0" algn="l">
                        <a:spcBef>
                          <a:spcPts val="0"/>
                        </a:spcBef>
                        <a:spcAft>
                          <a:spcPts val="1000"/>
                        </a:spcAft>
                        <a:buNone/>
                      </a:pPr>
                      <a:r>
                        <a:rPr lang="en-US" sz="1600">
                          <a:solidFill>
                            <a:srgbClr val="666666"/>
                          </a:solidFill>
                          <a:latin typeface="Georgia"/>
                          <a:ea typeface="Georgia"/>
                          <a:cs typeface="Georgia"/>
                          <a:sym typeface="Georgia"/>
                        </a:rPr>
                        <a:t>3.3 Provide stipends to school garden coordinators</a:t>
                      </a:r>
                      <a:endParaRPr sz="1600">
                        <a:solidFill>
                          <a:srgbClr val="666666"/>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666666"/>
                        </a:buClr>
                        <a:buSzPts val="1600"/>
                        <a:buFont typeface="Georgia"/>
                        <a:buAutoNum type="arabicParenR"/>
                      </a:pPr>
                      <a:r>
                        <a:rPr lang="en-US" sz="1600">
                          <a:solidFill>
                            <a:srgbClr val="666666"/>
                          </a:solidFill>
                          <a:latin typeface="Georgia"/>
                          <a:ea typeface="Georgia"/>
                          <a:cs typeface="Georgia"/>
                          <a:sym typeface="Georgia"/>
                        </a:rPr>
                        <a:t>Developed School Garden Coach Model for PPS</a:t>
                      </a:r>
                      <a:endParaRPr sz="1600">
                        <a:solidFill>
                          <a:srgbClr val="666666"/>
                        </a:solidFill>
                        <a:latin typeface="Georgia"/>
                        <a:ea typeface="Georgia"/>
                        <a:cs typeface="Georgia"/>
                        <a:sym typeface="Georgia"/>
                      </a:endParaRPr>
                    </a:p>
                    <a:p>
                      <a:pPr indent="-330200" lvl="0" marL="457200" rtl="0" algn="l">
                        <a:spcBef>
                          <a:spcPts val="1000"/>
                        </a:spcBef>
                        <a:spcAft>
                          <a:spcPts val="0"/>
                        </a:spcAft>
                        <a:buClr>
                          <a:srgbClr val="666666"/>
                        </a:buClr>
                        <a:buSzPts val="1600"/>
                        <a:buFont typeface="Georgia"/>
                        <a:buAutoNum type="arabicParenR"/>
                      </a:pPr>
                      <a:r>
                        <a:rPr lang="en-US" sz="1600">
                          <a:solidFill>
                            <a:srgbClr val="666666"/>
                          </a:solidFill>
                          <a:latin typeface="Georgia"/>
                          <a:ea typeface="Georgia"/>
                          <a:cs typeface="Georgia"/>
                          <a:sym typeface="Georgia"/>
                        </a:rPr>
                        <a:t>Defined budget of $32,500 to support 13 schools with garden programs to implement garden coach model</a:t>
                      </a:r>
                      <a:endParaRPr sz="1600">
                        <a:solidFill>
                          <a:srgbClr val="666666"/>
                        </a:solidFill>
                        <a:latin typeface="Georgia"/>
                        <a:ea typeface="Georgia"/>
                        <a:cs typeface="Georgia"/>
                        <a:sym typeface="Georgia"/>
                      </a:endParaRPr>
                    </a:p>
                    <a:p>
                      <a:pPr indent="-330200" lvl="0" marL="457200" rtl="0" algn="l">
                        <a:spcBef>
                          <a:spcPts val="1000"/>
                        </a:spcBef>
                        <a:spcAft>
                          <a:spcPts val="1000"/>
                        </a:spcAft>
                        <a:buClr>
                          <a:srgbClr val="666666"/>
                        </a:buClr>
                        <a:buSzPts val="1600"/>
                        <a:buFont typeface="Georgia"/>
                        <a:buAutoNum type="arabicParenR"/>
                      </a:pPr>
                      <a:r>
                        <a:rPr lang="en-US" sz="1600">
                          <a:solidFill>
                            <a:srgbClr val="666666"/>
                          </a:solidFill>
                          <a:highlight>
                            <a:srgbClr val="FFFFFF"/>
                          </a:highlight>
                          <a:latin typeface="Georgia"/>
                          <a:ea typeface="Georgia"/>
                          <a:cs typeface="Georgia"/>
                          <a:sym typeface="Georgia"/>
                        </a:rPr>
                        <a:t>Some schools are instating the model as possible for 2019-2020  school year (Rowe, Riverton)</a:t>
                      </a:r>
                      <a:endParaRPr sz="1600">
                        <a:solidFill>
                          <a:srgbClr val="666666"/>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666666"/>
                        </a:buClr>
                        <a:buSzPts val="1600"/>
                        <a:buFont typeface="Georgia"/>
                        <a:buAutoNum type="arabicParenR"/>
                      </a:pPr>
                      <a:r>
                        <a:rPr lang="en-US" sz="1600">
                          <a:solidFill>
                            <a:srgbClr val="666666"/>
                          </a:solidFill>
                          <a:latin typeface="Georgia"/>
                          <a:ea typeface="Georgia"/>
                          <a:cs typeface="Georgia"/>
                          <a:sym typeface="Georgia"/>
                        </a:rPr>
                        <a:t>Developed for April Quarterly Meeting</a:t>
                      </a:r>
                      <a:endParaRPr sz="1600">
                        <a:solidFill>
                          <a:srgbClr val="666666"/>
                        </a:solidFill>
                        <a:latin typeface="Georgia"/>
                        <a:ea typeface="Georgia"/>
                        <a:cs typeface="Georgia"/>
                        <a:sym typeface="Georgia"/>
                      </a:endParaRPr>
                    </a:p>
                    <a:p>
                      <a:pPr indent="-330200" lvl="0" marL="457200" rtl="0" algn="l">
                        <a:spcBef>
                          <a:spcPts val="1000"/>
                        </a:spcBef>
                        <a:spcAft>
                          <a:spcPts val="1000"/>
                        </a:spcAft>
                        <a:buClr>
                          <a:srgbClr val="666666"/>
                        </a:buClr>
                        <a:buSzPts val="1600"/>
                        <a:buFont typeface="Georgia"/>
                        <a:buAutoNum type="arabicParenR"/>
                      </a:pPr>
                      <a:r>
                        <a:rPr lang="en-US" sz="1600">
                          <a:solidFill>
                            <a:srgbClr val="666666"/>
                          </a:solidFill>
                          <a:latin typeface="Georgia"/>
                          <a:ea typeface="Georgia"/>
                          <a:cs typeface="Georgia"/>
                          <a:sym typeface="Georgia"/>
                        </a:rPr>
                        <a:t>Funding goal is for 2020-2021 school year</a:t>
                      </a:r>
                      <a:endParaRPr sz="1600">
                        <a:solidFill>
                          <a:srgbClr val="666666"/>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035125">
                <a:tc>
                  <a:txBody>
                    <a:bodyPr/>
                    <a:lstStyle/>
                    <a:p>
                      <a:pPr indent="0" lvl="0" marL="0" rtl="0" algn="l">
                        <a:spcBef>
                          <a:spcPts val="0"/>
                        </a:spcBef>
                        <a:spcAft>
                          <a:spcPts val="1000"/>
                        </a:spcAft>
                        <a:buNone/>
                      </a:pPr>
                      <a:r>
                        <a:rPr lang="en-US" sz="1600">
                          <a:solidFill>
                            <a:srgbClr val="666666"/>
                          </a:solidFill>
                          <a:latin typeface="Georgia"/>
                          <a:ea typeface="Georgia"/>
                          <a:cs typeface="Georgia"/>
                          <a:sym typeface="Georgia"/>
                        </a:rPr>
                        <a:t>2 Create a district-wide School Garden Network</a:t>
                      </a:r>
                      <a:endParaRPr sz="1600">
                        <a:solidFill>
                          <a:srgbClr val="666666"/>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1000"/>
                        </a:spcAft>
                        <a:buClr>
                          <a:srgbClr val="666666"/>
                        </a:buClr>
                        <a:buSzPts val="1600"/>
                        <a:buFont typeface="Georgia"/>
                        <a:buAutoNum type="arabicParenR"/>
                      </a:pPr>
                      <a:r>
                        <a:rPr lang="en-US" sz="1600">
                          <a:solidFill>
                            <a:srgbClr val="666666"/>
                          </a:solidFill>
                          <a:latin typeface="Georgia"/>
                          <a:ea typeface="Georgia"/>
                          <a:cs typeface="Georgia"/>
                          <a:sym typeface="Georgia"/>
                        </a:rPr>
                        <a:t>Host a celebratory and engaging PPS School Garden Tour</a:t>
                      </a:r>
                      <a:endParaRPr sz="1600">
                        <a:solidFill>
                          <a:srgbClr val="666666"/>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666666"/>
                        </a:buClr>
                        <a:buSzPts val="1600"/>
                        <a:buFont typeface="Georgia"/>
                        <a:buAutoNum type="arabicParenR"/>
                      </a:pPr>
                      <a:r>
                        <a:rPr lang="en-US" sz="1600">
                          <a:solidFill>
                            <a:srgbClr val="666666"/>
                          </a:solidFill>
                          <a:latin typeface="Georgia"/>
                          <a:ea typeface="Georgia"/>
                          <a:cs typeface="Georgia"/>
                          <a:sym typeface="Georgia"/>
                        </a:rPr>
                        <a:t>This August, Sunday the 25th from 1:00pm-5:00pm!</a:t>
                      </a:r>
                      <a:endParaRPr sz="1600">
                        <a:solidFill>
                          <a:srgbClr val="666666"/>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218" name="Google Shape;218;p35"/>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Nutrition Education (1)</a:t>
            </a:r>
            <a:endParaRPr sz="3300">
              <a:solidFill>
                <a:srgbClr val="999999"/>
              </a:solidFill>
            </a:endParaRPr>
          </a:p>
        </p:txBody>
      </p:sp>
      <p:pic>
        <p:nvPicPr>
          <p:cNvPr id="224" name="Google Shape;224;p36"/>
          <p:cNvPicPr preferRelativeResize="0"/>
          <p:nvPr/>
        </p:nvPicPr>
        <p:blipFill>
          <a:blip r:embed="rId3">
            <a:alphaModFix/>
          </a:blip>
          <a:stretch>
            <a:fillRect/>
          </a:stretch>
        </p:blipFill>
        <p:spPr>
          <a:xfrm>
            <a:off x="5151025" y="2715100"/>
            <a:ext cx="7427476" cy="5570600"/>
          </a:xfrm>
          <a:prstGeom prst="rect">
            <a:avLst/>
          </a:prstGeom>
          <a:noFill/>
          <a:ln>
            <a:noFill/>
          </a:ln>
        </p:spPr>
      </p:pic>
      <p:pic>
        <p:nvPicPr>
          <p:cNvPr id="225" name="Google Shape;225;p36"/>
          <p:cNvPicPr preferRelativeResize="0"/>
          <p:nvPr/>
        </p:nvPicPr>
        <p:blipFill>
          <a:blip r:embed="rId4">
            <a:alphaModFix/>
          </a:blip>
          <a:stretch>
            <a:fillRect/>
          </a:stretch>
        </p:blipFill>
        <p:spPr>
          <a:xfrm>
            <a:off x="476325" y="2715097"/>
            <a:ext cx="4213326" cy="5570601"/>
          </a:xfrm>
          <a:prstGeom prst="rect">
            <a:avLst/>
          </a:prstGeom>
          <a:noFill/>
          <a:ln>
            <a:noFill/>
          </a:ln>
        </p:spPr>
      </p:pic>
      <p:pic>
        <p:nvPicPr>
          <p:cNvPr id="226" name="Google Shape;226;p36"/>
          <p:cNvPicPr preferRelativeResize="0"/>
          <p:nvPr/>
        </p:nvPicPr>
        <p:blipFill>
          <a:blip r:embed="rId5">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7"/>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Nutrition Education</a:t>
            </a:r>
            <a:r>
              <a:rPr lang="en-US" sz="3300">
                <a:latin typeface="Georgia"/>
                <a:ea typeface="Georgia"/>
                <a:cs typeface="Georgia"/>
                <a:sym typeface="Georgia"/>
              </a:rPr>
              <a:t> (2)</a:t>
            </a:r>
            <a:endParaRPr sz="3300">
              <a:solidFill>
                <a:srgbClr val="999999"/>
              </a:solidFill>
              <a:latin typeface="Georgia"/>
              <a:ea typeface="Georgia"/>
              <a:cs typeface="Georgia"/>
              <a:sym typeface="Georgia"/>
            </a:endParaRPr>
          </a:p>
        </p:txBody>
      </p:sp>
      <p:graphicFrame>
        <p:nvGraphicFramePr>
          <p:cNvPr id="232" name="Google Shape;232;p37"/>
          <p:cNvGraphicFramePr/>
          <p:nvPr/>
        </p:nvGraphicFramePr>
        <p:xfrm>
          <a:off x="708675" y="1893625"/>
          <a:ext cx="3000000" cy="3000000"/>
        </p:xfrm>
        <a:graphic>
          <a:graphicData uri="http://schemas.openxmlformats.org/drawingml/2006/table">
            <a:tbl>
              <a:tblPr>
                <a:noFill/>
                <a:tableStyleId>{B6ED289C-489D-4998-96FF-908F5358F95A}</a:tableStyleId>
              </a:tblPr>
              <a:tblGrid>
                <a:gridCol w="3862475"/>
                <a:gridCol w="5581550"/>
                <a:gridCol w="2143400"/>
              </a:tblGrid>
              <a:tr h="476000">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Recommendation</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Progress</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Deadline</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2911375">
                <a:tc>
                  <a:txBody>
                    <a:bodyPr/>
                    <a:lstStyle/>
                    <a:p>
                      <a:pPr indent="0" lvl="0" marL="0" rtl="0" algn="l">
                        <a:lnSpc>
                          <a:spcPct val="115000"/>
                        </a:lnSpc>
                        <a:spcBef>
                          <a:spcPts val="1000"/>
                        </a:spcBef>
                        <a:spcAft>
                          <a:spcPts val="1000"/>
                        </a:spcAft>
                        <a:buNone/>
                      </a:pPr>
                      <a:r>
                        <a:rPr lang="en-US" sz="1600">
                          <a:solidFill>
                            <a:srgbClr val="53585F"/>
                          </a:solidFill>
                          <a:latin typeface="Georgia"/>
                          <a:ea typeface="Georgia"/>
                          <a:cs typeface="Georgia"/>
                          <a:sym typeface="Georgia"/>
                        </a:rPr>
                        <a:t>2.1 Coordinate existing nutrition education efforts by partner organizations, eliminating redundancies and increasing reach</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Creating comprehensive Nutrition Education Map with partner organizations and school staff teaching nutrition ed</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Creating and administered school staff survey</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Generated Nutrition Survey Report</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Strategize around how to encourage eligible elementary school teachers to opt-in to free nutrition education from nonprofit service providers</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Began March 2019, ongoing</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May 2019</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July 2019</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July 2019</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03150">
                <a:tc>
                  <a:txBody>
                    <a:bodyPr/>
                    <a:lstStyle/>
                    <a:p>
                      <a:pPr indent="0" lvl="0" marL="0" rtl="0" algn="l">
                        <a:lnSpc>
                          <a:spcPct val="115000"/>
                        </a:lnSpc>
                        <a:spcBef>
                          <a:spcPts val="0"/>
                        </a:spcBef>
                        <a:spcAft>
                          <a:spcPts val="1000"/>
                        </a:spcAft>
                        <a:buNone/>
                      </a:pPr>
                      <a:r>
                        <a:rPr lang="en-US" sz="1600">
                          <a:solidFill>
                            <a:srgbClr val="53585F"/>
                          </a:solidFill>
                          <a:latin typeface="Georgia"/>
                          <a:ea typeface="Georgia"/>
                          <a:cs typeface="Georgia"/>
                          <a:sym typeface="Georgia"/>
                        </a:rPr>
                        <a:t>3.1 Equip schools with the basic infrastructure to teach nutrition education</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Group explores option of “nutrition education carts” with cooking resources that teachers or program staff could check out of the library</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Partner organizations share out what they bring with them for classes and approximate costs</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Draft estimate of how much one “nutrition education cart” will cost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1000"/>
                        </a:spcAft>
                        <a:buNone/>
                      </a:pPr>
                      <a:r>
                        <a:rPr lang="en-US" sz="1600">
                          <a:solidFill>
                            <a:srgbClr val="53585F"/>
                          </a:solidFill>
                          <a:latin typeface="Georgia"/>
                          <a:ea typeface="Georgia"/>
                          <a:cs typeface="Georgia"/>
                          <a:sym typeface="Georgia"/>
                        </a:rPr>
                        <a:t>1,2,3) </a:t>
                      </a:r>
                      <a:r>
                        <a:rPr lang="en-US" sz="1600">
                          <a:solidFill>
                            <a:srgbClr val="53585F"/>
                          </a:solidFill>
                          <a:latin typeface="Georgia"/>
                          <a:ea typeface="Georgia"/>
                          <a:cs typeface="Georgia"/>
                          <a:sym typeface="Georgia"/>
                        </a:rPr>
                        <a:t>May 7th </a:t>
                      </a:r>
                      <a:endParaRPr sz="1600">
                        <a:solidFill>
                          <a:srgbClr val="53585F"/>
                        </a:solidFill>
                        <a:latin typeface="Georgia"/>
                        <a:ea typeface="Georgia"/>
                        <a:cs typeface="Georgia"/>
                        <a:sym typeface="Georgia"/>
                      </a:endParaRPr>
                    </a:p>
                  </a:txBody>
                  <a:tcPr marT="88900" marB="88900" marR="88900" marL="889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614725">
                <a:tc>
                  <a:txBody>
                    <a:bodyPr/>
                    <a:lstStyle/>
                    <a:p>
                      <a:pPr indent="0" lvl="0" marL="0" rtl="0" algn="l">
                        <a:lnSpc>
                          <a:spcPct val="115000"/>
                        </a:lnSpc>
                        <a:spcBef>
                          <a:spcPts val="0"/>
                        </a:spcBef>
                        <a:spcAft>
                          <a:spcPts val="1000"/>
                        </a:spcAft>
                        <a:buNone/>
                      </a:pPr>
                      <a:r>
                        <a:rPr lang="en-US" sz="1600">
                          <a:solidFill>
                            <a:srgbClr val="53585F"/>
                          </a:solidFill>
                          <a:latin typeface="Georgia"/>
                          <a:ea typeface="Georgia"/>
                          <a:cs typeface="Georgia"/>
                          <a:sym typeface="Georgia"/>
                        </a:rPr>
                        <a:t>3.3 Foster greater awareness of available nutrition programs, and strengthen student and family participation</a:t>
                      </a:r>
                      <a:endParaRPr sz="1600">
                        <a:solidFill>
                          <a:srgbClr val="53585F"/>
                        </a:solidFill>
                        <a:latin typeface="Georgia"/>
                        <a:ea typeface="Georgia"/>
                        <a:cs typeface="Georgia"/>
                        <a:sym typeface="Georgia"/>
                      </a:endParaRPr>
                    </a:p>
                  </a:txBody>
                  <a:tcPr marT="63500" marB="63500" marR="63500" marL="63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Partner organizations share about what they offer and which schools they are eligible to work in</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Connecting high school principals with EFNEP service providers</a:t>
                      </a:r>
                      <a:endParaRPr sz="1600">
                        <a:solidFill>
                          <a:srgbClr val="53585F"/>
                        </a:solidFill>
                        <a:latin typeface="Georgia"/>
                        <a:ea typeface="Georgia"/>
                        <a:cs typeface="Georgia"/>
                        <a:sym typeface="Georgia"/>
                      </a:endParaRPr>
                    </a:p>
                  </a:txBody>
                  <a:tcPr marT="63500" marB="63500" marR="63500" marL="63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30200" lvl="0" marL="457200" rtl="0" algn="l">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March 2019</a:t>
                      </a:r>
                      <a:endParaRPr sz="1600">
                        <a:solidFill>
                          <a:srgbClr val="53585F"/>
                        </a:solidFill>
                        <a:latin typeface="Georgia"/>
                        <a:ea typeface="Georgia"/>
                        <a:cs typeface="Georgia"/>
                        <a:sym typeface="Georgia"/>
                      </a:endParaRPr>
                    </a:p>
                    <a:p>
                      <a:pPr indent="-330200" lvl="0" marL="457200" rtl="0" algn="l">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June 2019 </a:t>
                      </a:r>
                      <a:endParaRPr sz="1600">
                        <a:solidFill>
                          <a:srgbClr val="53585F"/>
                        </a:solidFill>
                        <a:latin typeface="Georgia"/>
                        <a:ea typeface="Georgia"/>
                        <a:cs typeface="Georgia"/>
                        <a:sym typeface="Georgia"/>
                      </a:endParaRPr>
                    </a:p>
                  </a:txBody>
                  <a:tcPr marT="63500" marB="63500" marR="63500" marL="63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233" name="Google Shape;233;p37"/>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8"/>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Sustainable Practices (1)</a:t>
            </a:r>
            <a:endParaRPr sz="3300">
              <a:solidFill>
                <a:srgbClr val="999999"/>
              </a:solidFill>
            </a:endParaRPr>
          </a:p>
        </p:txBody>
      </p:sp>
      <p:pic>
        <p:nvPicPr>
          <p:cNvPr id="239" name="Google Shape;239;p38"/>
          <p:cNvPicPr preferRelativeResize="0"/>
          <p:nvPr/>
        </p:nvPicPr>
        <p:blipFill>
          <a:blip r:embed="rId3">
            <a:alphaModFix/>
          </a:blip>
          <a:stretch>
            <a:fillRect/>
          </a:stretch>
        </p:blipFill>
        <p:spPr>
          <a:xfrm>
            <a:off x="2313600" y="2385396"/>
            <a:ext cx="8377500" cy="6323650"/>
          </a:xfrm>
          <a:prstGeom prst="rect">
            <a:avLst/>
          </a:prstGeom>
          <a:noFill/>
          <a:ln>
            <a:noFill/>
          </a:ln>
        </p:spPr>
      </p:pic>
      <p:pic>
        <p:nvPicPr>
          <p:cNvPr id="240" name="Google Shape;240;p38"/>
          <p:cNvPicPr preferRelativeResize="0"/>
          <p:nvPr/>
        </p:nvPicPr>
        <p:blipFill>
          <a:blip r:embed="rId4">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9"/>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Sustainable Practices</a:t>
            </a:r>
            <a:r>
              <a:rPr lang="en-US" sz="3300">
                <a:latin typeface="Georgia"/>
                <a:ea typeface="Georgia"/>
                <a:cs typeface="Georgia"/>
                <a:sym typeface="Georgia"/>
              </a:rPr>
              <a:t> (2)</a:t>
            </a:r>
            <a:endParaRPr sz="3300">
              <a:solidFill>
                <a:srgbClr val="999999"/>
              </a:solidFill>
              <a:latin typeface="Georgia"/>
              <a:ea typeface="Georgia"/>
              <a:cs typeface="Georgia"/>
              <a:sym typeface="Georgia"/>
            </a:endParaRPr>
          </a:p>
        </p:txBody>
      </p:sp>
      <p:graphicFrame>
        <p:nvGraphicFramePr>
          <p:cNvPr id="246" name="Google Shape;246;p39"/>
          <p:cNvGraphicFramePr/>
          <p:nvPr/>
        </p:nvGraphicFramePr>
        <p:xfrm>
          <a:off x="952463" y="2132175"/>
          <a:ext cx="3000000" cy="3000000"/>
        </p:xfrm>
        <a:graphic>
          <a:graphicData uri="http://schemas.openxmlformats.org/drawingml/2006/table">
            <a:tbl>
              <a:tblPr>
                <a:noFill/>
                <a:tableStyleId>{B6ED289C-489D-4998-96FF-908F5358F95A}</a:tableStyleId>
              </a:tblPr>
              <a:tblGrid>
                <a:gridCol w="3699925"/>
                <a:gridCol w="4962400"/>
                <a:gridCol w="2437450"/>
              </a:tblGrid>
              <a:tr h="618550">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Recommendation</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Progress</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US" sz="1600">
                          <a:solidFill>
                            <a:srgbClr val="53585F"/>
                          </a:solidFill>
                          <a:latin typeface="Georgia"/>
                          <a:ea typeface="Georgia"/>
                          <a:cs typeface="Georgia"/>
                          <a:sym typeface="Georgia"/>
                        </a:rPr>
                        <a:t>Deadline</a:t>
                      </a:r>
                      <a:endParaRPr b="1" sz="1600">
                        <a:solidFill>
                          <a:srgbClr val="53585F"/>
                        </a:solidFill>
                        <a:latin typeface="Georgia"/>
                        <a:ea typeface="Georgia"/>
                        <a:cs typeface="Georgia"/>
                        <a:sym typeface="Georg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2213025">
                <a:tc>
                  <a:txBody>
                    <a:bodyPr/>
                    <a:lstStyle/>
                    <a:p>
                      <a:pPr indent="0" lvl="0" marL="0" rtl="0" algn="l">
                        <a:lnSpc>
                          <a:spcPct val="115000"/>
                        </a:lnSpc>
                        <a:spcBef>
                          <a:spcPts val="1000"/>
                        </a:spcBef>
                        <a:spcAft>
                          <a:spcPts val="1000"/>
                        </a:spcAft>
                        <a:buNone/>
                      </a:pPr>
                      <a:r>
                        <a:rPr lang="en-US" sz="1600">
                          <a:solidFill>
                            <a:srgbClr val="53585F"/>
                          </a:solidFill>
                          <a:latin typeface="Georgia"/>
                          <a:ea typeface="Georgia"/>
                          <a:cs typeface="Georgia"/>
                          <a:sym typeface="Georgia"/>
                        </a:rPr>
                        <a:t>2.1 Involve custodial and lunchroom staff in trainings and discussions</a:t>
                      </a:r>
                      <a:endParaRPr sz="1600">
                        <a:solidFill>
                          <a:srgbClr val="53585F"/>
                        </a:solidFill>
                        <a:latin typeface="Georgia"/>
                        <a:ea typeface="Georgia"/>
                        <a:cs typeface="Georgia"/>
                        <a:sym typeface="Georgia"/>
                      </a:endParaRPr>
                    </a:p>
                  </a:txBody>
                  <a:tcPr marT="91425" marB="91425" marR="91425" marL="91425">
                    <a:lnT cap="flat" cmpd="sng" w="9525">
                      <a:solidFill>
                        <a:srgbClr val="9E9E9E"/>
                      </a:solidFill>
                      <a:prstDash val="solid"/>
                      <a:round/>
                      <a:headEnd len="sm" w="sm" type="none"/>
                      <a:tailEnd len="sm" w="sm" type="none"/>
                    </a:lnT>
                  </a:tcPr>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Meet with head custodians at their monthly meeting to explain what we are doing and ask for their feedback. </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Create a PPS composting / recycling guide to inform schools about best practices and the successes of other schools in the district </a:t>
                      </a:r>
                      <a:endParaRPr sz="1600">
                        <a:solidFill>
                          <a:srgbClr val="53585F"/>
                        </a:solidFill>
                        <a:latin typeface="Georgia"/>
                        <a:ea typeface="Georgia"/>
                        <a:cs typeface="Georgia"/>
                        <a:sym typeface="Georgia"/>
                      </a:endParaRPr>
                    </a:p>
                  </a:txBody>
                  <a:tcPr marT="91425" marB="91425" marR="91425" marL="91425">
                    <a:lnT cap="flat" cmpd="sng" w="9525">
                      <a:solidFill>
                        <a:srgbClr val="9E9E9E"/>
                      </a:solidFill>
                      <a:prstDash val="solid"/>
                      <a:round/>
                      <a:headEnd len="sm" w="sm" type="none"/>
                      <a:tailEnd len="sm" w="sm" type="none"/>
                    </a:lnT>
                  </a:tcPr>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Custodial meeting: August 23rd</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Began June 2019, ongoing</a:t>
                      </a:r>
                      <a:endParaRPr sz="1600">
                        <a:solidFill>
                          <a:srgbClr val="53585F"/>
                        </a:solidFill>
                        <a:latin typeface="Georgia"/>
                        <a:ea typeface="Georgia"/>
                        <a:cs typeface="Georgia"/>
                        <a:sym typeface="Georgia"/>
                      </a:endParaRPr>
                    </a:p>
                  </a:txBody>
                  <a:tcPr marT="91425" marB="91425" marR="91425" marL="91425">
                    <a:lnT cap="flat" cmpd="sng" w="9525">
                      <a:solidFill>
                        <a:srgbClr val="9E9E9E"/>
                      </a:solidFill>
                      <a:prstDash val="solid"/>
                      <a:round/>
                      <a:headEnd len="sm" w="sm" type="none"/>
                      <a:tailEnd len="sm" w="sm" type="none"/>
                    </a:lnT>
                  </a:tcPr>
                </a:tc>
              </a:tr>
              <a:tr h="2213025">
                <a:tc>
                  <a:txBody>
                    <a:bodyPr/>
                    <a:lstStyle/>
                    <a:p>
                      <a:pPr indent="0" lvl="0" marL="0" rtl="0" algn="l">
                        <a:lnSpc>
                          <a:spcPct val="115000"/>
                        </a:lnSpc>
                        <a:spcBef>
                          <a:spcPts val="1000"/>
                        </a:spcBef>
                        <a:spcAft>
                          <a:spcPts val="1000"/>
                        </a:spcAft>
                        <a:buClr>
                          <a:schemeClr val="dk1"/>
                        </a:buClr>
                        <a:buSzPts val="1100"/>
                        <a:buFont typeface="Arial"/>
                        <a:buNone/>
                      </a:pPr>
                      <a:r>
                        <a:rPr lang="en-US" sz="1600">
                          <a:solidFill>
                            <a:srgbClr val="53585F"/>
                          </a:solidFill>
                          <a:latin typeface="Georgia"/>
                          <a:ea typeface="Georgia"/>
                          <a:cs typeface="Georgia"/>
                          <a:sym typeface="Georgia"/>
                        </a:rPr>
                        <a:t>2.3 Incorporate composting into education goals, and involve students in composting</a:t>
                      </a:r>
                      <a:endParaRPr sz="1600">
                        <a:solidFill>
                          <a:srgbClr val="53585F"/>
                        </a:solidFill>
                        <a:latin typeface="Georgia"/>
                        <a:ea typeface="Georgia"/>
                        <a:cs typeface="Georgia"/>
                        <a:sym typeface="Georgia"/>
                      </a:endParaRPr>
                    </a:p>
                  </a:txBody>
                  <a:tcPr marT="91425" marB="91425" marR="91425" marL="91425"/>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Visit each school to understand the barriers with each composting and recycling program</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Create a PPS composting / recycling guide to inform schools about best practices and the successes of other schools in the district</a:t>
                      </a:r>
                      <a:endParaRPr sz="1600">
                        <a:solidFill>
                          <a:srgbClr val="53585F"/>
                        </a:solidFill>
                        <a:latin typeface="Georgia"/>
                        <a:ea typeface="Georgia"/>
                        <a:cs typeface="Georgia"/>
                        <a:sym typeface="Georgia"/>
                      </a:endParaRPr>
                    </a:p>
                  </a:txBody>
                  <a:tcPr marT="91425" marB="91425" marR="91425" marL="91425"/>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Completed site visits in May 2019</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Began June 2019, ongoing</a:t>
                      </a:r>
                      <a:endParaRPr sz="1600">
                        <a:solidFill>
                          <a:srgbClr val="53585F"/>
                        </a:solidFill>
                        <a:latin typeface="Georgia"/>
                        <a:ea typeface="Georgia"/>
                        <a:cs typeface="Georgia"/>
                        <a:sym typeface="Georgia"/>
                      </a:endParaRPr>
                    </a:p>
                  </a:txBody>
                  <a:tcPr marT="91425" marB="91425" marR="91425" marL="91425"/>
                </a:tc>
              </a:tr>
              <a:tr h="2213025">
                <a:tc>
                  <a:txBody>
                    <a:bodyPr/>
                    <a:lstStyle/>
                    <a:p>
                      <a:pPr indent="0" lvl="0" marL="0" rtl="0" algn="l">
                        <a:lnSpc>
                          <a:spcPct val="115000"/>
                        </a:lnSpc>
                        <a:spcBef>
                          <a:spcPts val="1000"/>
                        </a:spcBef>
                        <a:spcAft>
                          <a:spcPts val="1000"/>
                        </a:spcAft>
                        <a:buClr>
                          <a:schemeClr val="dk1"/>
                        </a:buClr>
                        <a:buSzPts val="1100"/>
                        <a:buFont typeface="Arial"/>
                        <a:buNone/>
                      </a:pPr>
                      <a:r>
                        <a:rPr lang="en-US" sz="1600">
                          <a:solidFill>
                            <a:srgbClr val="53585F"/>
                          </a:solidFill>
                          <a:latin typeface="Georgia"/>
                          <a:ea typeface="Georgia"/>
                          <a:cs typeface="Georgia"/>
                          <a:sym typeface="Georgia"/>
                        </a:rPr>
                        <a:t>3.0 Institute sustainable practices in cafeteria purchases and operations</a:t>
                      </a:r>
                      <a:endParaRPr sz="1600">
                        <a:solidFill>
                          <a:srgbClr val="53585F"/>
                        </a:solidFill>
                        <a:latin typeface="Georgia"/>
                        <a:ea typeface="Georgia"/>
                        <a:cs typeface="Georgia"/>
                        <a:sym typeface="Georgia"/>
                      </a:endParaRPr>
                    </a:p>
                  </a:txBody>
                  <a:tcPr marT="91425" marB="91425" marR="91425" marL="91425"/>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Work with Rowe Elementary School to eliminate plastic cutlery in their cafeteria and replace it with reusable cutlery</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Research alternative ways to dispose of a cafeteria lunch container that is not compostable or recyclable </a:t>
                      </a:r>
                      <a:endParaRPr sz="1600">
                        <a:solidFill>
                          <a:srgbClr val="53585F"/>
                        </a:solidFill>
                        <a:latin typeface="Georgia"/>
                        <a:ea typeface="Georgia"/>
                        <a:cs typeface="Georgia"/>
                        <a:sym typeface="Georgia"/>
                      </a:endParaRPr>
                    </a:p>
                  </a:txBody>
                  <a:tcPr marT="91425" marB="91425" marR="91425" marL="91425"/>
                </a:tc>
                <a:tc>
                  <a:txBody>
                    <a:bodyPr/>
                    <a:lstStyle/>
                    <a:p>
                      <a:pPr indent="-330200" lvl="0" marL="457200" rtl="0" algn="l">
                        <a:lnSpc>
                          <a:spcPct val="115000"/>
                        </a:lnSpc>
                        <a:spcBef>
                          <a:spcPts val="0"/>
                        </a:spcBef>
                        <a:spcAft>
                          <a:spcPts val="0"/>
                        </a:spcAft>
                        <a:buClr>
                          <a:srgbClr val="53585F"/>
                        </a:buClr>
                        <a:buSzPts val="1600"/>
                        <a:buFont typeface="Georgia"/>
                        <a:buAutoNum type="arabicParenR"/>
                      </a:pPr>
                      <a:r>
                        <a:rPr lang="en-US" sz="1600">
                          <a:solidFill>
                            <a:srgbClr val="53585F"/>
                          </a:solidFill>
                          <a:latin typeface="Georgia"/>
                          <a:ea typeface="Georgia"/>
                          <a:cs typeface="Georgia"/>
                          <a:sym typeface="Georgia"/>
                        </a:rPr>
                        <a:t>Ongoing</a:t>
                      </a:r>
                      <a:endParaRPr sz="1600">
                        <a:solidFill>
                          <a:srgbClr val="53585F"/>
                        </a:solidFill>
                        <a:latin typeface="Georgia"/>
                        <a:ea typeface="Georgia"/>
                        <a:cs typeface="Georgia"/>
                        <a:sym typeface="Georgia"/>
                      </a:endParaRPr>
                    </a:p>
                    <a:p>
                      <a:pPr indent="-330200" lvl="0" marL="457200" rtl="0" algn="l">
                        <a:lnSpc>
                          <a:spcPct val="115000"/>
                        </a:lnSpc>
                        <a:spcBef>
                          <a:spcPts val="1000"/>
                        </a:spcBef>
                        <a:spcAft>
                          <a:spcPts val="1000"/>
                        </a:spcAft>
                        <a:buClr>
                          <a:srgbClr val="53585F"/>
                        </a:buClr>
                        <a:buSzPts val="1600"/>
                        <a:buFont typeface="Georgia"/>
                        <a:buAutoNum type="arabicParenR"/>
                      </a:pPr>
                      <a:r>
                        <a:rPr lang="en-US" sz="1600">
                          <a:solidFill>
                            <a:srgbClr val="53585F"/>
                          </a:solidFill>
                          <a:latin typeface="Georgia"/>
                          <a:ea typeface="Georgia"/>
                          <a:cs typeface="Georgia"/>
                          <a:sym typeface="Georgia"/>
                        </a:rPr>
                        <a:t>Ongoing</a:t>
                      </a:r>
                      <a:endParaRPr sz="1600">
                        <a:solidFill>
                          <a:srgbClr val="53585F"/>
                        </a:solidFill>
                        <a:latin typeface="Georgia"/>
                        <a:ea typeface="Georgia"/>
                        <a:cs typeface="Georgia"/>
                        <a:sym typeface="Georgia"/>
                      </a:endParaRPr>
                    </a:p>
                  </a:txBody>
                  <a:tcPr marT="91425" marB="91425" marR="91425" marL="91425"/>
                </a:tc>
              </a:tr>
            </a:tbl>
          </a:graphicData>
        </a:graphic>
      </p:graphicFrame>
      <p:pic>
        <p:nvPicPr>
          <p:cNvPr id="247" name="Google Shape;247;p39"/>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40"/>
          <p:cNvSpPr txBox="1"/>
          <p:nvPr/>
        </p:nvSpPr>
        <p:spPr>
          <a:xfrm>
            <a:off x="952500" y="2781300"/>
            <a:ext cx="11099700" cy="4625400"/>
          </a:xfrm>
          <a:prstGeom prst="rect">
            <a:avLst/>
          </a:prstGeom>
          <a:noFill/>
          <a:ln>
            <a:noFill/>
          </a:ln>
        </p:spPr>
        <p:txBody>
          <a:bodyPr anchorCtr="0" anchor="ctr" bIns="50800" lIns="50800" spcFirstLastPara="1" rIns="50800" wrap="square" tIns="50800">
            <a:noAutofit/>
          </a:bodyPr>
          <a:lstStyle/>
          <a:p>
            <a:pPr indent="0" lvl="0" marL="0" marR="0" rtl="0" algn="ctr">
              <a:lnSpc>
                <a:spcPct val="190000"/>
              </a:lnSpc>
              <a:spcBef>
                <a:spcPts val="0"/>
              </a:spcBef>
              <a:spcAft>
                <a:spcPts val="0"/>
              </a:spcAft>
              <a:buClr>
                <a:srgbClr val="53585F"/>
              </a:buClr>
              <a:buSzPts val="2636"/>
              <a:buFont typeface="Georgia"/>
              <a:buNone/>
            </a:pPr>
            <a:r>
              <a:rPr lang="en-US" sz="3600">
                <a:solidFill>
                  <a:srgbClr val="53585F"/>
                </a:solidFill>
                <a:latin typeface="Georgia"/>
                <a:ea typeface="Georgia"/>
                <a:cs typeface="Georgia"/>
                <a:sym typeface="Georgia"/>
              </a:rPr>
              <a:t>Food Fuels Learning Asks/Requests</a:t>
            </a:r>
            <a:endParaRPr sz="3600"/>
          </a:p>
        </p:txBody>
      </p:sp>
      <p:pic>
        <p:nvPicPr>
          <p:cNvPr id="253" name="Google Shape;253;p40"/>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solidFill>
                  <a:schemeClr val="dk2"/>
                </a:solidFill>
                <a:latin typeface="Georgia"/>
                <a:ea typeface="Georgia"/>
                <a:cs typeface="Georgia"/>
                <a:sym typeface="Georgia"/>
              </a:rPr>
              <a:t>Food Fuels Learning Asks/Requests</a:t>
            </a:r>
            <a:endParaRPr sz="3300">
              <a:solidFill>
                <a:schemeClr val="dk2"/>
              </a:solidFill>
              <a:latin typeface="Georgia"/>
              <a:ea typeface="Georgia"/>
              <a:cs typeface="Georgia"/>
              <a:sym typeface="Georgia"/>
            </a:endParaRPr>
          </a:p>
        </p:txBody>
      </p:sp>
      <p:pic>
        <p:nvPicPr>
          <p:cNvPr id="259" name="Google Shape;259;p41"/>
          <p:cNvPicPr preferRelativeResize="0"/>
          <p:nvPr/>
        </p:nvPicPr>
        <p:blipFill>
          <a:blip r:embed="rId3">
            <a:alphaModFix amt="50000"/>
          </a:blip>
          <a:stretch>
            <a:fillRect/>
          </a:stretch>
        </p:blipFill>
        <p:spPr>
          <a:xfrm>
            <a:off x="10720475" y="119896"/>
            <a:ext cx="2172624" cy="1406425"/>
          </a:xfrm>
          <a:prstGeom prst="rect">
            <a:avLst/>
          </a:prstGeom>
          <a:noFill/>
          <a:ln>
            <a:noFill/>
          </a:ln>
        </p:spPr>
      </p:pic>
      <p:graphicFrame>
        <p:nvGraphicFramePr>
          <p:cNvPr id="260" name="Google Shape;260;p41"/>
          <p:cNvGraphicFramePr/>
          <p:nvPr/>
        </p:nvGraphicFramePr>
        <p:xfrm>
          <a:off x="1076575" y="2052300"/>
          <a:ext cx="3000000" cy="3000000"/>
        </p:xfrm>
        <a:graphic>
          <a:graphicData uri="http://schemas.openxmlformats.org/drawingml/2006/table">
            <a:tbl>
              <a:tblPr>
                <a:noFill/>
                <a:tableStyleId>{3DC520A8-E1AE-4142-883F-14873D061762}</a:tableStyleId>
              </a:tblPr>
              <a:tblGrid>
                <a:gridCol w="10633450"/>
              </a:tblGrid>
              <a:tr h="642625">
                <a:tc>
                  <a:txBody>
                    <a:bodyPr/>
                    <a:lstStyle/>
                    <a:p>
                      <a:pPr indent="0" lvl="0" marL="0" rtl="0" algn="ctr">
                        <a:spcBef>
                          <a:spcPts val="0"/>
                        </a:spcBef>
                        <a:spcAft>
                          <a:spcPts val="0"/>
                        </a:spcAft>
                        <a:buNone/>
                      </a:pPr>
                      <a:r>
                        <a:rPr b="1" lang="en-US" sz="2400">
                          <a:solidFill>
                            <a:srgbClr val="53585F"/>
                          </a:solidFill>
                          <a:latin typeface="Georgia"/>
                          <a:ea typeface="Georgia"/>
                          <a:cs typeface="Georgia"/>
                          <a:sym typeface="Georgia"/>
                        </a:rPr>
                        <a:t>Asks/</a:t>
                      </a:r>
                      <a:r>
                        <a:rPr b="1" lang="en-US" sz="2400">
                          <a:solidFill>
                            <a:srgbClr val="53585F"/>
                          </a:solidFill>
                          <a:latin typeface="Georgia"/>
                          <a:ea typeface="Georgia"/>
                          <a:cs typeface="Georgia"/>
                          <a:sym typeface="Georgia"/>
                        </a:rPr>
                        <a:t>Requests</a:t>
                      </a:r>
                      <a:endParaRPr b="1" sz="2400">
                        <a:solidFill>
                          <a:srgbClr val="53585F"/>
                        </a:solidFill>
                        <a:latin typeface="Georgia"/>
                        <a:ea typeface="Georgia"/>
                        <a:cs typeface="Georgia"/>
                        <a:sym typeface="Georgia"/>
                      </a:endParaRPr>
                    </a:p>
                  </a:txBody>
                  <a:tcPr marT="63500" marB="63500" marR="63500" marL="63500">
                    <a:lnL cap="flat" cmpd="sng" w="12700">
                      <a:solidFill>
                        <a:srgbClr val="222222"/>
                      </a:solidFill>
                      <a:prstDash val="solid"/>
                      <a:round/>
                      <a:headEnd len="sm" w="sm" type="none"/>
                      <a:tailEnd len="sm" w="sm" type="none"/>
                    </a:lnL>
                    <a:lnR cap="flat" cmpd="sng" w="12700">
                      <a:solidFill>
                        <a:srgbClr val="222222"/>
                      </a:solidFill>
                      <a:prstDash val="solid"/>
                      <a:round/>
                      <a:headEnd len="sm" w="sm" type="none"/>
                      <a:tailEnd len="sm" w="sm" type="none"/>
                    </a:lnR>
                    <a:lnT cap="flat" cmpd="sng" w="12700">
                      <a:solidFill>
                        <a:srgbClr val="222222"/>
                      </a:solidFill>
                      <a:prstDash val="solid"/>
                      <a:round/>
                      <a:headEnd len="sm" w="sm" type="none"/>
                      <a:tailEnd len="sm" w="sm" type="none"/>
                    </a:lnT>
                    <a:lnB cap="flat" cmpd="sng" w="12700">
                      <a:solidFill>
                        <a:srgbClr val="222222"/>
                      </a:solidFill>
                      <a:prstDash val="solid"/>
                      <a:round/>
                      <a:headEnd len="sm" w="sm" type="none"/>
                      <a:tailEnd len="sm" w="sm" type="none"/>
                    </a:lnB>
                    <a:solidFill>
                      <a:srgbClr val="EFEFEF"/>
                    </a:solidFill>
                  </a:tcPr>
                </a:tc>
              </a:tr>
              <a:tr h="2112125">
                <a:tc>
                  <a:txBody>
                    <a:bodyPr/>
                    <a:lstStyle/>
                    <a:p>
                      <a:pPr indent="0" lvl="0" marL="0" rtl="0" algn="l">
                        <a:spcBef>
                          <a:spcPts val="0"/>
                        </a:spcBef>
                        <a:spcAft>
                          <a:spcPts val="0"/>
                        </a:spcAft>
                        <a:buNone/>
                      </a:pPr>
                      <a:r>
                        <a:rPr b="1" lang="en-US" sz="2400">
                          <a:solidFill>
                            <a:srgbClr val="53585F"/>
                          </a:solidFill>
                          <a:latin typeface="Georgia"/>
                          <a:ea typeface="Georgia"/>
                          <a:cs typeface="Georgia"/>
                          <a:sym typeface="Georgia"/>
                        </a:rPr>
                        <a:t>Attend upcoming events</a:t>
                      </a:r>
                      <a:r>
                        <a:rPr lang="en-US" sz="2400">
                          <a:solidFill>
                            <a:srgbClr val="53585F"/>
                          </a:solidFill>
                          <a:latin typeface="Georgia"/>
                          <a:ea typeface="Georgia"/>
                          <a:cs typeface="Georgia"/>
                          <a:sym typeface="Georgia"/>
                        </a:rPr>
                        <a:t>: </a:t>
                      </a:r>
                      <a:endParaRPr sz="2400">
                        <a:solidFill>
                          <a:srgbClr val="53585F"/>
                        </a:solidFill>
                        <a:latin typeface="Georgia"/>
                        <a:ea typeface="Georgia"/>
                        <a:cs typeface="Georgia"/>
                        <a:sym typeface="Georgia"/>
                      </a:endParaRPr>
                    </a:p>
                    <a:p>
                      <a:pPr indent="-381000" lvl="0" marL="457200" rtl="0" algn="l">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School Garden Tour (August 25th, 1-5pm, Start at East End Community School)</a:t>
                      </a:r>
                      <a:endParaRPr sz="2400">
                        <a:solidFill>
                          <a:srgbClr val="53585F"/>
                        </a:solidFill>
                        <a:latin typeface="Georgia"/>
                        <a:ea typeface="Georgia"/>
                        <a:cs typeface="Georgia"/>
                        <a:sym typeface="Georgia"/>
                      </a:endParaRPr>
                    </a:p>
                    <a:p>
                      <a:pPr indent="-381000" lvl="0" marL="457200" rtl="0" algn="l">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Food Fuels Learning Community Celebration (September 16th, 6-7:30pm, Riverton Elementary)</a:t>
                      </a:r>
                      <a:endParaRPr sz="2400">
                        <a:solidFill>
                          <a:srgbClr val="53585F"/>
                        </a:solidFill>
                        <a:latin typeface="Georgia"/>
                        <a:ea typeface="Georgia"/>
                        <a:cs typeface="Georgia"/>
                        <a:sym typeface="Georgia"/>
                      </a:endParaRPr>
                    </a:p>
                  </a:txBody>
                  <a:tcPr marT="88900" marB="88900" marR="88900" marL="88900">
                    <a:lnT cap="flat" cmpd="sng" w="12700">
                      <a:solidFill>
                        <a:srgbClr val="222222"/>
                      </a:solidFill>
                      <a:prstDash val="solid"/>
                      <a:round/>
                      <a:headEnd len="sm" w="sm" type="none"/>
                      <a:tailEnd len="sm" w="sm" type="none"/>
                    </a:lnT>
                  </a:tcPr>
                </a:tc>
              </a:tr>
              <a:tr h="719100">
                <a:tc>
                  <a:txBody>
                    <a:bodyPr/>
                    <a:lstStyle/>
                    <a:p>
                      <a:pPr indent="0" lvl="0" marL="0" rtl="0" algn="l">
                        <a:spcBef>
                          <a:spcPts val="0"/>
                        </a:spcBef>
                        <a:spcAft>
                          <a:spcPts val="0"/>
                        </a:spcAft>
                        <a:buNone/>
                      </a:pPr>
                      <a:r>
                        <a:rPr b="1" lang="en-US" sz="2400">
                          <a:solidFill>
                            <a:srgbClr val="53585F"/>
                          </a:solidFill>
                          <a:latin typeface="Georgia"/>
                          <a:ea typeface="Georgia"/>
                          <a:cs typeface="Georgia"/>
                          <a:sym typeface="Georgia"/>
                        </a:rPr>
                        <a:t>Publicize the PPS Food Fund</a:t>
                      </a:r>
                      <a:endParaRPr b="1" sz="2400">
                        <a:solidFill>
                          <a:srgbClr val="53585F"/>
                        </a:solidFill>
                        <a:latin typeface="Georgia"/>
                        <a:ea typeface="Georgia"/>
                        <a:cs typeface="Georgia"/>
                        <a:sym typeface="Georgia"/>
                      </a:endParaRPr>
                    </a:p>
                  </a:txBody>
                  <a:tcPr marT="88900" marB="88900" marR="88900" marL="88900"/>
                </a:tc>
              </a:tr>
              <a:tr h="719100">
                <a:tc>
                  <a:txBody>
                    <a:bodyPr/>
                    <a:lstStyle/>
                    <a:p>
                      <a:pPr indent="0" lvl="0" marL="0" rtl="0" algn="l">
                        <a:spcBef>
                          <a:spcPts val="0"/>
                        </a:spcBef>
                        <a:spcAft>
                          <a:spcPts val="0"/>
                        </a:spcAft>
                        <a:buNone/>
                      </a:pPr>
                      <a:r>
                        <a:rPr b="1" lang="en-US" sz="2400">
                          <a:solidFill>
                            <a:srgbClr val="53585F"/>
                          </a:solidFill>
                          <a:latin typeface="Georgia"/>
                          <a:ea typeface="Georgia"/>
                          <a:cs typeface="Georgia"/>
                          <a:sym typeface="Georgia"/>
                        </a:rPr>
                        <a:t>Share Food Fuels Learning with your networks</a:t>
                      </a:r>
                      <a:endParaRPr b="1" sz="2400">
                        <a:solidFill>
                          <a:srgbClr val="53585F"/>
                        </a:solidFill>
                        <a:latin typeface="Georgia"/>
                        <a:ea typeface="Georgia"/>
                        <a:cs typeface="Georgia"/>
                        <a:sym typeface="Georgia"/>
                      </a:endParaRPr>
                    </a:p>
                  </a:txBody>
                  <a:tcPr marT="88900" marB="88900" marR="88900" marL="88900">
                    <a:lnB cap="flat" cmpd="sng" w="12700">
                      <a:solidFill>
                        <a:srgbClr val="000000"/>
                      </a:solidFill>
                      <a:prstDash val="solid"/>
                      <a:round/>
                      <a:headEnd len="sm" w="sm" type="none"/>
                      <a:tailEnd len="sm" w="sm" type="none"/>
                    </a:lnB>
                  </a:tcPr>
                </a:tc>
              </a:tr>
              <a:tr h="808300">
                <a:tc>
                  <a:txBody>
                    <a:bodyPr/>
                    <a:lstStyle/>
                    <a:p>
                      <a:pPr indent="0" lvl="0" marL="0" rtl="0" algn="l">
                        <a:spcBef>
                          <a:spcPts val="0"/>
                        </a:spcBef>
                        <a:spcAft>
                          <a:spcPts val="0"/>
                        </a:spcAft>
                        <a:buNone/>
                      </a:pPr>
                      <a:r>
                        <a:rPr b="1" lang="en-US" sz="2400">
                          <a:solidFill>
                            <a:srgbClr val="53585F"/>
                          </a:solidFill>
                          <a:latin typeface="Georgia"/>
                          <a:ea typeface="Georgia"/>
                          <a:cs typeface="Georgia"/>
                          <a:sym typeface="Georgia"/>
                        </a:rPr>
                        <a:t>Encourage the community to eat school meals </a:t>
                      </a:r>
                      <a:endParaRPr b="1" sz="2400">
                        <a:solidFill>
                          <a:srgbClr val="53585F"/>
                        </a:solidFill>
                        <a:latin typeface="Georgia"/>
                        <a:ea typeface="Georgia"/>
                        <a:cs typeface="Georgia"/>
                        <a:sym typeface="Georgia"/>
                      </a:endParaRPr>
                    </a:p>
                  </a:txBody>
                  <a:tcPr marT="88900" marB="88900" marR="88900" marL="889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31500">
                <a:tc>
                  <a:txBody>
                    <a:bodyPr/>
                    <a:lstStyle/>
                    <a:p>
                      <a:pPr indent="0" lvl="0" marL="0" rtl="0" algn="l">
                        <a:spcBef>
                          <a:spcPts val="0"/>
                        </a:spcBef>
                        <a:spcAft>
                          <a:spcPts val="0"/>
                        </a:spcAft>
                        <a:buNone/>
                      </a:pPr>
                      <a:r>
                        <a:rPr b="1" lang="en-US" sz="2400">
                          <a:solidFill>
                            <a:srgbClr val="53585F"/>
                          </a:solidFill>
                          <a:latin typeface="Georgia"/>
                          <a:ea typeface="Georgia"/>
                          <a:cs typeface="Georgia"/>
                          <a:sym typeface="Georgia"/>
                        </a:rPr>
                        <a:t>Advocate for these in the school budget: </a:t>
                      </a:r>
                      <a:endParaRPr sz="2400">
                        <a:solidFill>
                          <a:srgbClr val="53585F"/>
                        </a:solidFill>
                        <a:latin typeface="Georgia"/>
                        <a:ea typeface="Georgia"/>
                        <a:cs typeface="Georgia"/>
                        <a:sym typeface="Georgia"/>
                      </a:endParaRPr>
                    </a:p>
                    <a:p>
                      <a:pPr indent="-381000" lvl="0" marL="457200" rtl="0" algn="l">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Positions that increase capacity of Central Kitchen </a:t>
                      </a:r>
                      <a:endParaRPr sz="2400">
                        <a:solidFill>
                          <a:srgbClr val="53585F"/>
                        </a:solidFill>
                        <a:latin typeface="Georgia"/>
                        <a:ea typeface="Georgia"/>
                        <a:cs typeface="Georgia"/>
                        <a:sym typeface="Georgia"/>
                      </a:endParaRPr>
                    </a:p>
                    <a:p>
                      <a:pPr indent="-381000" lvl="0" marL="457200" rtl="0" algn="l">
                        <a:spcBef>
                          <a:spcPts val="0"/>
                        </a:spcBef>
                        <a:spcAft>
                          <a:spcPts val="0"/>
                        </a:spcAft>
                        <a:buClr>
                          <a:srgbClr val="53585F"/>
                        </a:buClr>
                        <a:buSzPts val="2400"/>
                        <a:buFont typeface="Georgia"/>
                        <a:buChar char="●"/>
                      </a:pPr>
                      <a:r>
                        <a:rPr lang="en-US" sz="2400">
                          <a:solidFill>
                            <a:srgbClr val="53585F"/>
                          </a:solidFill>
                          <a:latin typeface="Georgia"/>
                          <a:ea typeface="Georgia"/>
                          <a:cs typeface="Georgia"/>
                          <a:sym typeface="Georgia"/>
                        </a:rPr>
                        <a:t>School Garden Coaches</a:t>
                      </a:r>
                      <a:endParaRPr sz="2400">
                        <a:solidFill>
                          <a:srgbClr val="53585F"/>
                        </a:solidFill>
                        <a:latin typeface="Georgia"/>
                        <a:ea typeface="Georgia"/>
                        <a:cs typeface="Georgia"/>
                        <a:sym typeface="Georgia"/>
                      </a:endParaRPr>
                    </a:p>
                    <a:p>
                      <a:pPr indent="-381000" lvl="0" marL="457200" rtl="0" algn="l">
                        <a:spcBef>
                          <a:spcPts val="0"/>
                        </a:spcBef>
                        <a:spcAft>
                          <a:spcPts val="0"/>
                        </a:spcAft>
                        <a:buClr>
                          <a:srgbClr val="53585F"/>
                        </a:buClr>
                        <a:buSzPts val="2400"/>
                        <a:buFont typeface="Georgia"/>
                        <a:buChar char="●"/>
                      </a:pPr>
                      <a:r>
                        <a:rPr lang="en-US" sz="2400">
                          <a:solidFill>
                            <a:schemeClr val="dk2"/>
                          </a:solidFill>
                          <a:latin typeface="Georgia"/>
                          <a:ea typeface="Georgia"/>
                          <a:cs typeface="Georgia"/>
                          <a:sym typeface="Georgia"/>
                        </a:rPr>
                        <a:t>District Wellness Coordinator</a:t>
                      </a:r>
                      <a:endParaRPr sz="2400">
                        <a:solidFill>
                          <a:srgbClr val="53585F"/>
                        </a:solidFill>
                        <a:latin typeface="Georgia"/>
                        <a:ea typeface="Georgia"/>
                        <a:cs typeface="Georgia"/>
                        <a:sym typeface="Georgia"/>
                      </a:endParaRPr>
                    </a:p>
                  </a:txBody>
                  <a:tcPr marT="88900" marB="88900" marR="88900" marL="88900">
                    <a:lnT cap="flat" cmpd="sng" w="12700">
                      <a:solidFill>
                        <a:srgbClr val="000000"/>
                      </a:solidFill>
                      <a:prstDash val="solid"/>
                      <a:round/>
                      <a:headEnd len="sm" w="sm" type="none"/>
                      <a:tailEnd len="sm" w="sm" type="none"/>
                    </a:lnT>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2"/>
          <p:cNvSpPr txBox="1"/>
          <p:nvPr/>
        </p:nvSpPr>
        <p:spPr>
          <a:xfrm>
            <a:off x="952500" y="2781300"/>
            <a:ext cx="11099700" cy="4625400"/>
          </a:xfrm>
          <a:prstGeom prst="rect">
            <a:avLst/>
          </a:prstGeom>
          <a:noFill/>
          <a:ln>
            <a:noFill/>
          </a:ln>
        </p:spPr>
        <p:txBody>
          <a:bodyPr anchorCtr="0" anchor="ctr" bIns="50800" lIns="50800" spcFirstLastPara="1" rIns="50800" wrap="square" tIns="50800">
            <a:noAutofit/>
          </a:bodyPr>
          <a:lstStyle/>
          <a:p>
            <a:pPr indent="0" lvl="0" marL="0" marR="0" rtl="0" algn="ctr">
              <a:lnSpc>
                <a:spcPct val="190000"/>
              </a:lnSpc>
              <a:spcBef>
                <a:spcPts val="0"/>
              </a:spcBef>
              <a:spcAft>
                <a:spcPts val="0"/>
              </a:spcAft>
              <a:buClr>
                <a:srgbClr val="53585F"/>
              </a:buClr>
              <a:buSzPts val="2636"/>
              <a:buFont typeface="Georgia"/>
              <a:buNone/>
            </a:pPr>
            <a:r>
              <a:rPr lang="en-US" sz="3600">
                <a:solidFill>
                  <a:srgbClr val="53585F"/>
                </a:solidFill>
                <a:latin typeface="Georgia"/>
                <a:ea typeface="Georgia"/>
                <a:cs typeface="Georgia"/>
                <a:sym typeface="Georgia"/>
              </a:rPr>
              <a:t>Any questions?</a:t>
            </a:r>
            <a:endParaRPr sz="3600"/>
          </a:p>
        </p:txBody>
      </p:sp>
      <p:pic>
        <p:nvPicPr>
          <p:cNvPr id="266" name="Google Shape;266;p42"/>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3"/>
          <p:cNvSpPr txBox="1"/>
          <p:nvPr/>
        </p:nvSpPr>
        <p:spPr>
          <a:xfrm>
            <a:off x="952500" y="2781300"/>
            <a:ext cx="11099700" cy="4625400"/>
          </a:xfrm>
          <a:prstGeom prst="rect">
            <a:avLst/>
          </a:prstGeom>
          <a:noFill/>
          <a:ln>
            <a:noFill/>
          </a:ln>
        </p:spPr>
        <p:txBody>
          <a:bodyPr anchorCtr="0" anchor="ctr" bIns="50800" lIns="50800" spcFirstLastPara="1" rIns="50800" wrap="square" tIns="50800">
            <a:noAutofit/>
          </a:bodyPr>
          <a:lstStyle/>
          <a:p>
            <a:pPr indent="0" lvl="0" marL="0" marR="0" rtl="0" algn="ctr">
              <a:lnSpc>
                <a:spcPct val="190000"/>
              </a:lnSpc>
              <a:spcBef>
                <a:spcPts val="0"/>
              </a:spcBef>
              <a:spcAft>
                <a:spcPts val="0"/>
              </a:spcAft>
              <a:buClr>
                <a:srgbClr val="53585F"/>
              </a:buClr>
              <a:buSzPts val="2636"/>
              <a:buFont typeface="Georgia"/>
              <a:buNone/>
            </a:pPr>
            <a:r>
              <a:rPr lang="en-US" sz="3600">
                <a:solidFill>
                  <a:srgbClr val="53585F"/>
                </a:solidFill>
                <a:latin typeface="Georgia"/>
                <a:ea typeface="Georgia"/>
                <a:cs typeface="Georgia"/>
                <a:sym typeface="Georgia"/>
              </a:rPr>
              <a:t>To learn more:</a:t>
            </a:r>
            <a:endParaRPr sz="3600">
              <a:solidFill>
                <a:srgbClr val="53585F"/>
              </a:solidFill>
              <a:latin typeface="Georgia"/>
              <a:ea typeface="Georgia"/>
              <a:cs typeface="Georgia"/>
              <a:sym typeface="Georgia"/>
            </a:endParaRPr>
          </a:p>
          <a:p>
            <a:pPr indent="0" lvl="0" marL="0" marR="0" rtl="0" algn="ctr">
              <a:lnSpc>
                <a:spcPct val="190000"/>
              </a:lnSpc>
              <a:spcBef>
                <a:spcPts val="0"/>
              </a:spcBef>
              <a:spcAft>
                <a:spcPts val="0"/>
              </a:spcAft>
              <a:buClr>
                <a:srgbClr val="53585F"/>
              </a:buClr>
              <a:buSzPts val="2636"/>
              <a:buFont typeface="Georgia"/>
              <a:buNone/>
            </a:pPr>
            <a:r>
              <a:rPr lang="en-US" sz="3600">
                <a:solidFill>
                  <a:srgbClr val="53585F"/>
                </a:solidFill>
                <a:latin typeface="Georgia"/>
                <a:ea typeface="Georgia"/>
                <a:cs typeface="Georgia"/>
                <a:sym typeface="Georgia"/>
              </a:rPr>
              <a:t>www.foodfuelslearning.org</a:t>
            </a:r>
            <a:endParaRPr sz="3600">
              <a:solidFill>
                <a:srgbClr val="53585F"/>
              </a:solidFill>
              <a:latin typeface="Georgia"/>
              <a:ea typeface="Georgia"/>
              <a:cs typeface="Georgia"/>
              <a:sym typeface="Georgia"/>
            </a:endParaRPr>
          </a:p>
          <a:p>
            <a:pPr indent="0" lvl="0" marL="0" marR="0" rtl="0" algn="ctr">
              <a:lnSpc>
                <a:spcPct val="190000"/>
              </a:lnSpc>
              <a:spcBef>
                <a:spcPts val="0"/>
              </a:spcBef>
              <a:spcAft>
                <a:spcPts val="0"/>
              </a:spcAft>
              <a:buClr>
                <a:srgbClr val="53585F"/>
              </a:buClr>
              <a:buSzPts val="2636"/>
              <a:buFont typeface="Georgia"/>
              <a:buNone/>
            </a:pPr>
            <a:r>
              <a:rPr lang="en-US" sz="3600">
                <a:solidFill>
                  <a:srgbClr val="53585F"/>
                </a:solidFill>
                <a:latin typeface="Georgia"/>
                <a:ea typeface="Georgia"/>
                <a:cs typeface="Georgia"/>
                <a:sym typeface="Georgia"/>
              </a:rPr>
              <a:t>www.facebook.com/foodfuelslearning</a:t>
            </a:r>
            <a:endParaRPr sz="3600">
              <a:solidFill>
                <a:srgbClr val="53585F"/>
              </a:solidFill>
              <a:latin typeface="Georgia"/>
              <a:ea typeface="Georgia"/>
              <a:cs typeface="Georgia"/>
              <a:sym typeface="Georgia"/>
            </a:endParaRPr>
          </a:p>
        </p:txBody>
      </p:sp>
      <p:pic>
        <p:nvPicPr>
          <p:cNvPr id="272" name="Google Shape;272;p43"/>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4"/>
          <p:cNvSpPr txBox="1"/>
          <p:nvPr/>
        </p:nvSpPr>
        <p:spPr>
          <a:xfrm>
            <a:off x="952500" y="2781300"/>
            <a:ext cx="11099700" cy="4625400"/>
          </a:xfrm>
          <a:prstGeom prst="rect">
            <a:avLst/>
          </a:prstGeom>
          <a:noFill/>
          <a:ln>
            <a:noFill/>
          </a:ln>
        </p:spPr>
        <p:txBody>
          <a:bodyPr anchorCtr="0" anchor="ctr" bIns="50800" lIns="50800" spcFirstLastPara="1" rIns="50800" wrap="square" tIns="50800">
            <a:noAutofit/>
          </a:bodyPr>
          <a:lstStyle/>
          <a:p>
            <a:pPr indent="0" lvl="0" marL="0" marR="0" rtl="0" algn="ctr">
              <a:lnSpc>
                <a:spcPct val="190000"/>
              </a:lnSpc>
              <a:spcBef>
                <a:spcPts val="0"/>
              </a:spcBef>
              <a:spcAft>
                <a:spcPts val="0"/>
              </a:spcAft>
              <a:buClr>
                <a:srgbClr val="53585F"/>
              </a:buClr>
              <a:buSzPts val="2636"/>
              <a:buFont typeface="Georgia"/>
              <a:buNone/>
            </a:pPr>
            <a:r>
              <a:rPr lang="en-US" sz="3600">
                <a:solidFill>
                  <a:srgbClr val="53585F"/>
                </a:solidFill>
                <a:latin typeface="Georgia"/>
                <a:ea typeface="Georgia"/>
                <a:cs typeface="Georgia"/>
                <a:sym typeface="Georgia"/>
              </a:rPr>
              <a:t>Back-up slides</a:t>
            </a:r>
            <a:endParaRPr sz="3600">
              <a:solidFill>
                <a:srgbClr val="53585F"/>
              </a:solidFill>
              <a:latin typeface="Georgia"/>
              <a:ea typeface="Georgia"/>
              <a:cs typeface="Georgia"/>
              <a:sym typeface="Georgia"/>
            </a:endParaRPr>
          </a:p>
        </p:txBody>
      </p:sp>
      <p:pic>
        <p:nvPicPr>
          <p:cNvPr id="278" name="Google Shape;278;p44"/>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8"/>
          <p:cNvSpPr txBox="1"/>
          <p:nvPr>
            <p:ph type="title"/>
          </p:nvPr>
        </p:nvSpPr>
        <p:spPr>
          <a:xfrm>
            <a:off x="1163900" y="4067100"/>
            <a:ext cx="10677000" cy="1619400"/>
          </a:xfrm>
          <a:prstGeom prst="rect">
            <a:avLst/>
          </a:prstGeom>
        </p:spPr>
        <p:txBody>
          <a:bodyPr anchorCtr="0" anchor="ctr" bIns="50800" lIns="50800" spcFirstLastPara="1" rIns="50800" wrap="square" tIns="50800">
            <a:noAutofit/>
          </a:bodyPr>
          <a:lstStyle/>
          <a:p>
            <a:pPr indent="0" lvl="0" marL="0" rtl="0" algn="ctr">
              <a:spcBef>
                <a:spcPts val="0"/>
              </a:spcBef>
              <a:spcAft>
                <a:spcPts val="0"/>
              </a:spcAft>
              <a:buNone/>
            </a:pPr>
            <a:r>
              <a:rPr b="1" lang="en-US" sz="3300">
                <a:latin typeface="Georgia"/>
                <a:ea typeface="Georgia"/>
                <a:cs typeface="Georgia"/>
                <a:sym typeface="Georgia"/>
              </a:rPr>
              <a:t>Phase 1: Assessment</a:t>
            </a:r>
            <a:endParaRPr b="1" sz="3300">
              <a:latin typeface="Georgia"/>
              <a:ea typeface="Georgia"/>
              <a:cs typeface="Georgia"/>
              <a:sym typeface="Georgia"/>
            </a:endParaRPr>
          </a:p>
          <a:p>
            <a:pPr indent="0" lvl="0" marL="0" rtl="0" algn="l">
              <a:spcBef>
                <a:spcPts val="0"/>
              </a:spcBef>
              <a:spcAft>
                <a:spcPts val="0"/>
              </a:spcAft>
              <a:buNone/>
            </a:pPr>
            <a:r>
              <a:t/>
            </a:r>
            <a:endParaRPr b="1" sz="3300">
              <a:latin typeface="Georgia"/>
              <a:ea typeface="Georgia"/>
              <a:cs typeface="Georgia"/>
              <a:sym typeface="Georgia"/>
            </a:endParaRPr>
          </a:p>
        </p:txBody>
      </p:sp>
      <p:pic>
        <p:nvPicPr>
          <p:cNvPr id="81" name="Google Shape;81;p18"/>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5"/>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District-wide (1)</a:t>
            </a:r>
            <a:endParaRPr sz="3300">
              <a:solidFill>
                <a:srgbClr val="999999"/>
              </a:solidFill>
            </a:endParaRPr>
          </a:p>
        </p:txBody>
      </p:sp>
      <p:sp>
        <p:nvSpPr>
          <p:cNvPr id="284" name="Google Shape;284;p45"/>
          <p:cNvSpPr txBox="1"/>
          <p:nvPr/>
        </p:nvSpPr>
        <p:spPr>
          <a:xfrm>
            <a:off x="952500" y="2400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None/>
            </a:pPr>
            <a:r>
              <a:rPr b="1" lang="en-US" sz="2164">
                <a:solidFill>
                  <a:srgbClr val="53585F"/>
                </a:solidFill>
                <a:latin typeface="Georgia"/>
                <a:ea typeface="Georgia"/>
                <a:cs typeface="Georgia"/>
                <a:sym typeface="Georgia"/>
              </a:rPr>
              <a:t>District Recommendation 1 </a:t>
            </a:r>
            <a:r>
              <a:rPr lang="en-US" sz="2164">
                <a:solidFill>
                  <a:srgbClr val="53585F"/>
                </a:solidFill>
                <a:latin typeface="Georgia"/>
                <a:ea typeface="Georgia"/>
                <a:cs typeface="Georgia"/>
                <a:sym typeface="Georgia"/>
              </a:rPr>
              <a:t>- Develop and implement district-wide and school-specific strategic plans based on the PPS Food Security Needs Assessment:</a:t>
            </a:r>
            <a:endParaRPr sz="2164">
              <a:solidFill>
                <a:srgbClr val="53585F"/>
              </a:solidFill>
              <a:latin typeface="Georgia"/>
              <a:ea typeface="Georgia"/>
              <a:cs typeface="Georgia"/>
              <a:sym typeface="Georgia"/>
            </a:endParaRPr>
          </a:p>
          <a:p>
            <a:pPr indent="-342900" lvl="0" marL="457200" marR="0" rtl="0" algn="l">
              <a:lnSpc>
                <a:spcPct val="190000"/>
              </a:lnSpc>
              <a:spcBef>
                <a:spcPts val="250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Develop and implement food security strategic plans that align with the PPS District Wellness Plan and Portland Promise through collaboration with PPS District Wellness Committee, schools, and partner organizations</a:t>
            </a:r>
            <a:endParaRPr sz="1800">
              <a:solidFill>
                <a:srgbClr val="53585F"/>
              </a:solidFill>
              <a:latin typeface="Georgia"/>
              <a:ea typeface="Georgia"/>
              <a:cs typeface="Georgia"/>
              <a:sym typeface="Georgia"/>
            </a:endParaRPr>
          </a:p>
          <a:p>
            <a:pPr indent="-342900" lvl="0" marL="457200" marR="0" rtl="0" algn="l">
              <a:lnSpc>
                <a:spcPct val="190000"/>
              </a:lnSpc>
              <a:spcBef>
                <a:spcPts val="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Use the Portland Education Foundation; Full Plates Full Potential; Farm to School grants; and other funding opportunities to support the implementation of PPS Food Security Needs Assessment recommendations</a:t>
            </a:r>
            <a:endParaRPr sz="1800">
              <a:solidFill>
                <a:srgbClr val="53585F"/>
              </a:solidFill>
              <a:latin typeface="Georgia"/>
              <a:ea typeface="Georgia"/>
              <a:cs typeface="Georgia"/>
              <a:sym typeface="Georgia"/>
            </a:endParaRPr>
          </a:p>
        </p:txBody>
      </p:sp>
      <p:pic>
        <p:nvPicPr>
          <p:cNvPr id="285" name="Google Shape;285;p45"/>
          <p:cNvPicPr preferRelativeResize="0"/>
          <p:nvPr/>
        </p:nvPicPr>
        <p:blipFill>
          <a:blip r:embed="rId3">
            <a:alphaModFix/>
          </a:blip>
          <a:stretch>
            <a:fillRect/>
          </a:stretch>
        </p:blipFill>
        <p:spPr>
          <a:xfrm>
            <a:off x="5475851" y="6945251"/>
            <a:ext cx="2244704" cy="2724827"/>
          </a:xfrm>
          <a:prstGeom prst="rect">
            <a:avLst/>
          </a:prstGeom>
          <a:noFill/>
          <a:ln>
            <a:noFill/>
          </a:ln>
        </p:spPr>
      </p:pic>
      <p:pic>
        <p:nvPicPr>
          <p:cNvPr id="286" name="Google Shape;286;p45"/>
          <p:cNvPicPr preferRelativeResize="0"/>
          <p:nvPr/>
        </p:nvPicPr>
        <p:blipFill>
          <a:blip r:embed="rId4">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46"/>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District-wide (2)</a:t>
            </a:r>
            <a:endParaRPr sz="3300">
              <a:solidFill>
                <a:srgbClr val="999999"/>
              </a:solidFill>
            </a:endParaRPr>
          </a:p>
        </p:txBody>
      </p:sp>
      <p:sp>
        <p:nvSpPr>
          <p:cNvPr id="292" name="Google Shape;292;p46"/>
          <p:cNvSpPr txBox="1"/>
          <p:nvPr/>
        </p:nvSpPr>
        <p:spPr>
          <a:xfrm>
            <a:off x="952500" y="2400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None/>
            </a:pPr>
            <a:r>
              <a:rPr b="1" lang="en-US" sz="2164">
                <a:solidFill>
                  <a:srgbClr val="53585F"/>
                </a:solidFill>
                <a:latin typeface="Georgia"/>
                <a:ea typeface="Georgia"/>
                <a:cs typeface="Georgia"/>
                <a:sym typeface="Georgia"/>
              </a:rPr>
              <a:t>District Recommendation 2</a:t>
            </a:r>
            <a:r>
              <a:rPr lang="en-US" sz="2164">
                <a:solidFill>
                  <a:srgbClr val="53585F"/>
                </a:solidFill>
                <a:latin typeface="Georgia"/>
                <a:ea typeface="Georgia"/>
                <a:cs typeface="Georgia"/>
                <a:sym typeface="Georgia"/>
              </a:rPr>
              <a:t> - Develop a yearly monitoring and evaluation plan to track progress implementing the district-wide and school-specific strategic plans:</a:t>
            </a:r>
            <a:endParaRPr sz="2164">
              <a:solidFill>
                <a:srgbClr val="53585F"/>
              </a:solidFill>
              <a:latin typeface="Georgia"/>
              <a:ea typeface="Georgia"/>
              <a:cs typeface="Georgia"/>
              <a:sym typeface="Georgia"/>
            </a:endParaRPr>
          </a:p>
          <a:p>
            <a:pPr indent="-342900" lvl="0" marL="457200" marR="0" rtl="0" algn="l">
              <a:lnSpc>
                <a:spcPct val="190000"/>
              </a:lnSpc>
              <a:spcBef>
                <a:spcPts val="250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Develop shared indicators for schools and partner organizations for data collection and tracking</a:t>
            </a:r>
            <a:endParaRPr sz="1800">
              <a:solidFill>
                <a:srgbClr val="53585F"/>
              </a:solidFill>
              <a:latin typeface="Georgia"/>
              <a:ea typeface="Georgia"/>
              <a:cs typeface="Georgia"/>
              <a:sym typeface="Georgia"/>
            </a:endParaRPr>
          </a:p>
          <a:p>
            <a:pPr indent="-342900" lvl="0" marL="457200" marR="0" rtl="0" algn="l">
              <a:lnSpc>
                <a:spcPct val="190000"/>
              </a:lnSpc>
              <a:spcBef>
                <a:spcPts val="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Institutionalize data collection and data sharing practices </a:t>
            </a:r>
            <a:endParaRPr sz="1800">
              <a:solidFill>
                <a:srgbClr val="53585F"/>
              </a:solidFill>
              <a:latin typeface="Georgia"/>
              <a:ea typeface="Georgia"/>
              <a:cs typeface="Georgia"/>
              <a:sym typeface="Georgia"/>
            </a:endParaRPr>
          </a:p>
          <a:p>
            <a:pPr indent="-342900" lvl="0" marL="457200" marR="0" rtl="0" algn="l">
              <a:lnSpc>
                <a:spcPct val="190000"/>
              </a:lnSpc>
              <a:spcBef>
                <a:spcPts val="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Report on yearly findings at the end of each school year</a:t>
            </a:r>
            <a:endParaRPr sz="1800">
              <a:solidFill>
                <a:srgbClr val="53585F"/>
              </a:solidFill>
              <a:latin typeface="Georgia"/>
              <a:ea typeface="Georgia"/>
              <a:cs typeface="Georgia"/>
              <a:sym typeface="Georgia"/>
            </a:endParaRPr>
          </a:p>
          <a:p>
            <a:pPr indent="-342900" lvl="0" marL="457200" marR="0" rtl="0" algn="l">
              <a:lnSpc>
                <a:spcPct val="190000"/>
              </a:lnSpc>
              <a:spcBef>
                <a:spcPts val="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Build upon PPS food system successes in subsequent years’ strategic, monitoring and evaluation plans</a:t>
            </a:r>
            <a:endParaRPr sz="1800">
              <a:solidFill>
                <a:schemeClr val="dk1"/>
              </a:solidFill>
              <a:highlight>
                <a:srgbClr val="FFFFFF"/>
              </a:highlight>
              <a:latin typeface="Times New Roman"/>
              <a:ea typeface="Times New Roman"/>
              <a:cs typeface="Times New Roman"/>
              <a:sym typeface="Times New Roman"/>
            </a:endParaRPr>
          </a:p>
        </p:txBody>
      </p:sp>
      <p:pic>
        <p:nvPicPr>
          <p:cNvPr id="293" name="Google Shape;293;p46"/>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7"/>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District-wide (3)</a:t>
            </a:r>
            <a:endParaRPr sz="3300">
              <a:solidFill>
                <a:srgbClr val="999999"/>
              </a:solidFill>
            </a:endParaRPr>
          </a:p>
        </p:txBody>
      </p:sp>
      <p:sp>
        <p:nvSpPr>
          <p:cNvPr id="299" name="Google Shape;299;p47"/>
          <p:cNvSpPr txBox="1"/>
          <p:nvPr/>
        </p:nvSpPr>
        <p:spPr>
          <a:xfrm>
            <a:off x="952500" y="2400300"/>
            <a:ext cx="11291400" cy="67323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None/>
            </a:pPr>
            <a:r>
              <a:rPr b="1" lang="en-US" sz="2164">
                <a:solidFill>
                  <a:srgbClr val="53585F"/>
                </a:solidFill>
                <a:latin typeface="Georgia"/>
                <a:ea typeface="Georgia"/>
                <a:cs typeface="Georgia"/>
                <a:sym typeface="Georgia"/>
              </a:rPr>
              <a:t>District Recommendation 3 </a:t>
            </a:r>
            <a:r>
              <a:rPr lang="en-US" sz="2164">
                <a:solidFill>
                  <a:srgbClr val="53585F"/>
                </a:solidFill>
                <a:latin typeface="Georgia"/>
                <a:ea typeface="Georgia"/>
                <a:cs typeface="Georgia"/>
                <a:sym typeface="Georgia"/>
              </a:rPr>
              <a:t>- Institutionalize and maintain a PPS Wellness Coordinator position whose responsibilities include acting as food security advocate on the PPS District Wellness Committee, as follows:</a:t>
            </a:r>
            <a:endParaRPr sz="2100">
              <a:solidFill>
                <a:srgbClr val="53585F"/>
              </a:solidFill>
              <a:latin typeface="Georgia"/>
              <a:ea typeface="Georgia"/>
              <a:cs typeface="Georgia"/>
              <a:sym typeface="Georgia"/>
            </a:endParaRPr>
          </a:p>
          <a:p>
            <a:pPr indent="-330200" lvl="0" marL="457200" marR="0" rtl="0" algn="l">
              <a:lnSpc>
                <a:spcPct val="190000"/>
              </a:lnSpc>
              <a:spcBef>
                <a:spcPts val="2500"/>
              </a:spcBef>
              <a:spcAft>
                <a:spcPts val="0"/>
              </a:spcAft>
              <a:buClr>
                <a:srgbClr val="53585F"/>
              </a:buClr>
              <a:buSzPts val="1600"/>
              <a:buFont typeface="Georgia"/>
              <a:buChar char="●"/>
            </a:pPr>
            <a:r>
              <a:rPr lang="en-US" sz="1600">
                <a:solidFill>
                  <a:srgbClr val="53585F"/>
                </a:solidFill>
                <a:latin typeface="Georgia"/>
                <a:ea typeface="Georgia"/>
                <a:cs typeface="Georgia"/>
                <a:sym typeface="Georgia"/>
              </a:rPr>
              <a:t>Coordinate food security efforts by partner organizations and schools; eliminate redundancies, increase reach, oversee networks and resource sharing, and ensure equitable access to food security resources across the district</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Char char="●"/>
            </a:pPr>
            <a:r>
              <a:rPr lang="en-US" sz="1600">
                <a:solidFill>
                  <a:srgbClr val="53585F"/>
                </a:solidFill>
                <a:latin typeface="Georgia"/>
                <a:ea typeface="Georgia"/>
                <a:cs typeface="Georgia"/>
                <a:sym typeface="Georgia"/>
              </a:rPr>
              <a:t>Participate on the PPS District Wellness Committee and in development and implementation of district-wide and school-specific strategic plans</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Char char="●"/>
            </a:pPr>
            <a:r>
              <a:rPr lang="en-US" sz="1600">
                <a:solidFill>
                  <a:srgbClr val="53585F"/>
                </a:solidFill>
                <a:latin typeface="Georgia"/>
                <a:ea typeface="Georgia"/>
                <a:cs typeface="Georgia"/>
                <a:sym typeface="Georgia"/>
              </a:rPr>
              <a:t>Participate in development of school-based wellness teams</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Char char="●"/>
            </a:pPr>
            <a:r>
              <a:rPr lang="en-US" sz="1600">
                <a:solidFill>
                  <a:srgbClr val="53585F"/>
                </a:solidFill>
                <a:latin typeface="Georgia"/>
                <a:ea typeface="Georgia"/>
                <a:cs typeface="Georgia"/>
                <a:sym typeface="Georgia"/>
              </a:rPr>
              <a:t>Identify and research potential funding sources for the implementation of district-wide and school-specific strategic plans</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Char char="●"/>
            </a:pPr>
            <a:r>
              <a:rPr lang="en-US" sz="1600">
                <a:solidFill>
                  <a:srgbClr val="53585F"/>
                </a:solidFill>
                <a:latin typeface="Georgia"/>
                <a:ea typeface="Georgia"/>
                <a:cs typeface="Georgia"/>
                <a:sym typeface="Georgia"/>
              </a:rPr>
              <a:t>Provide professional development training and learning opportunities for school staff on poverty and food security</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Char char="●"/>
            </a:pPr>
            <a:r>
              <a:rPr lang="en-US" sz="1600">
                <a:solidFill>
                  <a:srgbClr val="53585F"/>
                </a:solidFill>
                <a:latin typeface="Georgia"/>
                <a:ea typeface="Georgia"/>
                <a:cs typeface="Georgia"/>
                <a:sym typeface="Georgia"/>
              </a:rPr>
              <a:t>Create and implement an outreach plan to increase awareness of student food insecurity and promote available food security resources through district-organized events</a:t>
            </a:r>
            <a:endParaRPr sz="1600">
              <a:solidFill>
                <a:srgbClr val="53585F"/>
              </a:solidFill>
              <a:latin typeface="Georgia"/>
              <a:ea typeface="Georgia"/>
              <a:cs typeface="Georgia"/>
              <a:sym typeface="Georgia"/>
            </a:endParaRPr>
          </a:p>
        </p:txBody>
      </p:sp>
      <p:pic>
        <p:nvPicPr>
          <p:cNvPr id="300" name="Google Shape;300;p47"/>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8"/>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District-wide (4)</a:t>
            </a:r>
            <a:endParaRPr sz="3300">
              <a:solidFill>
                <a:srgbClr val="999999"/>
              </a:solidFill>
            </a:endParaRPr>
          </a:p>
        </p:txBody>
      </p:sp>
      <p:sp>
        <p:nvSpPr>
          <p:cNvPr id="306" name="Google Shape;306;p48"/>
          <p:cNvSpPr txBox="1"/>
          <p:nvPr/>
        </p:nvSpPr>
        <p:spPr>
          <a:xfrm>
            <a:off x="952500" y="2400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None/>
            </a:pPr>
            <a:r>
              <a:rPr b="1" lang="en-US" sz="2164">
                <a:solidFill>
                  <a:srgbClr val="53585F"/>
                </a:solidFill>
                <a:latin typeface="Georgia"/>
                <a:ea typeface="Georgia"/>
                <a:cs typeface="Georgia"/>
                <a:sym typeface="Georgia"/>
              </a:rPr>
              <a:t>District Recommendation 4</a:t>
            </a:r>
            <a:r>
              <a:rPr lang="en-US" sz="2164">
                <a:solidFill>
                  <a:srgbClr val="53585F"/>
                </a:solidFill>
                <a:latin typeface="Georgia"/>
                <a:ea typeface="Georgia"/>
                <a:cs typeface="Georgia"/>
                <a:sym typeface="Georgia"/>
              </a:rPr>
              <a:t> - Designate one or more “food security champions” on each school Wellness Team, with responsibilities as follows: </a:t>
            </a:r>
            <a:endParaRPr sz="2164">
              <a:solidFill>
                <a:srgbClr val="53585F"/>
              </a:solidFill>
              <a:latin typeface="Georgia"/>
              <a:ea typeface="Georgia"/>
              <a:cs typeface="Georgia"/>
              <a:sym typeface="Georgia"/>
            </a:endParaRPr>
          </a:p>
          <a:p>
            <a:pPr indent="-342900" lvl="0" marL="457200" marR="0" rtl="0" algn="l">
              <a:lnSpc>
                <a:spcPct val="190000"/>
              </a:lnSpc>
              <a:spcBef>
                <a:spcPts val="250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Serve as liaison between the appropriate school staff members and partner organizations with regards to food security programming</a:t>
            </a:r>
            <a:endParaRPr sz="1800">
              <a:solidFill>
                <a:srgbClr val="53585F"/>
              </a:solidFill>
              <a:latin typeface="Georgia"/>
              <a:ea typeface="Georgia"/>
              <a:cs typeface="Georgia"/>
              <a:sym typeface="Georgia"/>
            </a:endParaRPr>
          </a:p>
          <a:p>
            <a:pPr indent="-342900" lvl="0" marL="457200" marR="0" rtl="0" algn="l">
              <a:lnSpc>
                <a:spcPct val="190000"/>
              </a:lnSpc>
              <a:spcBef>
                <a:spcPts val="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Participate in development and implementation of district-wide and school-specific food security strategic plan</a:t>
            </a:r>
            <a:endParaRPr sz="1800">
              <a:solidFill>
                <a:srgbClr val="53585F"/>
              </a:solidFill>
              <a:latin typeface="Georgia"/>
              <a:ea typeface="Georgia"/>
              <a:cs typeface="Georgia"/>
              <a:sym typeface="Georgia"/>
            </a:endParaRPr>
          </a:p>
          <a:p>
            <a:pPr indent="-342900" lvl="0" marL="457200" marR="0" rtl="0" algn="l">
              <a:lnSpc>
                <a:spcPct val="190000"/>
              </a:lnSpc>
              <a:spcBef>
                <a:spcPts val="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Oversee monitoring and evaluation of food security programming at their school</a:t>
            </a:r>
            <a:endParaRPr sz="1800">
              <a:solidFill>
                <a:srgbClr val="53585F"/>
              </a:solidFill>
              <a:latin typeface="Georgia"/>
              <a:ea typeface="Georgia"/>
              <a:cs typeface="Georgia"/>
              <a:sym typeface="Georgia"/>
            </a:endParaRPr>
          </a:p>
          <a:p>
            <a:pPr indent="-342900" lvl="0" marL="457200" marR="0" rtl="0" algn="l">
              <a:lnSpc>
                <a:spcPct val="190000"/>
              </a:lnSpc>
              <a:spcBef>
                <a:spcPts val="0"/>
              </a:spcBef>
              <a:spcAft>
                <a:spcPts val="0"/>
              </a:spcAft>
              <a:buClr>
                <a:srgbClr val="53585F"/>
              </a:buClr>
              <a:buSzPts val="1800"/>
              <a:buFont typeface="Georgia"/>
              <a:buChar char="●"/>
            </a:pPr>
            <a:r>
              <a:rPr lang="en-US" sz="1800">
                <a:solidFill>
                  <a:srgbClr val="53585F"/>
                </a:solidFill>
                <a:latin typeface="Georgia"/>
                <a:ea typeface="Georgia"/>
                <a:cs typeface="Georgia"/>
                <a:sym typeface="Georgia"/>
              </a:rPr>
              <a:t>Report to PPS Wellness Coordinator on District Wellness Committee </a:t>
            </a:r>
            <a:endParaRPr sz="1800">
              <a:solidFill>
                <a:srgbClr val="53585F"/>
              </a:solidFill>
              <a:latin typeface="Georgia"/>
              <a:ea typeface="Georgia"/>
              <a:cs typeface="Georgia"/>
              <a:sym typeface="Georgia"/>
            </a:endParaRPr>
          </a:p>
        </p:txBody>
      </p:sp>
      <p:pic>
        <p:nvPicPr>
          <p:cNvPr id="307" name="Google Shape;307;p48"/>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9"/>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Charitable food programs</a:t>
            </a:r>
            <a:endParaRPr sz="3300">
              <a:solidFill>
                <a:srgbClr val="999999"/>
              </a:solidFill>
            </a:endParaRPr>
          </a:p>
        </p:txBody>
      </p:sp>
      <p:sp>
        <p:nvSpPr>
          <p:cNvPr id="313" name="Google Shape;313;p49"/>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1000"/>
              </a:spcBef>
              <a:spcAft>
                <a:spcPts val="0"/>
              </a:spcAft>
              <a:buNone/>
            </a:pPr>
            <a:r>
              <a:rPr b="1" lang="en-US" sz="2164">
                <a:solidFill>
                  <a:srgbClr val="53585F"/>
                </a:solidFill>
                <a:latin typeface="Georgia"/>
                <a:ea typeface="Georgia"/>
                <a:cs typeface="Georgia"/>
                <a:sym typeface="Georgia"/>
              </a:rPr>
              <a:t>Charitable Foods Recommendation 1</a:t>
            </a:r>
            <a:r>
              <a:rPr lang="en-US" sz="2164">
                <a:solidFill>
                  <a:srgbClr val="53585F"/>
                </a:solidFill>
                <a:latin typeface="Georgia"/>
                <a:ea typeface="Georgia"/>
                <a:cs typeface="Georgia"/>
                <a:sym typeface="Georgia"/>
              </a:rPr>
              <a:t> - Enhance consistent resource-sharing within, and among, school communities</a:t>
            </a:r>
            <a:endParaRPr sz="2164">
              <a:solidFill>
                <a:srgbClr val="53585F"/>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1.1 </a:t>
            </a:r>
            <a:r>
              <a:rPr lang="en-US" sz="1800">
                <a:solidFill>
                  <a:srgbClr val="53585F"/>
                </a:solidFill>
                <a:latin typeface="Georgia"/>
                <a:ea typeface="Georgia"/>
                <a:cs typeface="Georgia"/>
                <a:sym typeface="Georgia"/>
              </a:rPr>
              <a:t>Circulate Portland Community Food Resource Guide (Appendix A) and Portland Community Summer Food Resource Guide (Appendix B) to families and all school staff at the beginning and end of the school year, respectively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1.2</a:t>
            </a:r>
            <a:r>
              <a:rPr lang="en-US" sz="1800">
                <a:solidFill>
                  <a:srgbClr val="53585F"/>
                </a:solidFill>
                <a:latin typeface="Georgia"/>
                <a:ea typeface="Georgia"/>
                <a:cs typeface="Georgia"/>
                <a:sym typeface="Georgia"/>
              </a:rPr>
              <a:t> Incorporate charitable food program information into trainings for school staff.  All staff should be informed on what resources are available, trauma-informed ways to help families access services, and the appropriate contact people</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1.3</a:t>
            </a:r>
            <a:r>
              <a:rPr lang="en-US" sz="1800">
                <a:solidFill>
                  <a:srgbClr val="53585F"/>
                </a:solidFill>
                <a:latin typeface="Georgia"/>
                <a:ea typeface="Georgia"/>
                <a:cs typeface="Georgia"/>
                <a:sym typeface="Georgia"/>
              </a:rPr>
              <a:t> Distribute a general information packet and food security survey at the beginning of each school year to determine wants and needs and enable families to opt in to programs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1.4</a:t>
            </a:r>
            <a:r>
              <a:rPr lang="en-US" sz="1800">
                <a:solidFill>
                  <a:srgbClr val="53585F"/>
                </a:solidFill>
                <a:latin typeface="Georgia"/>
                <a:ea typeface="Georgia"/>
                <a:cs typeface="Georgia"/>
                <a:sym typeface="Georgia"/>
              </a:rPr>
              <a:t> Send home feedback forms through backpack programs to improve communication with families receiving this service</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1.5</a:t>
            </a:r>
            <a:r>
              <a:rPr lang="en-US" sz="1800">
                <a:solidFill>
                  <a:srgbClr val="53585F"/>
                </a:solidFill>
                <a:latin typeface="Georgia"/>
                <a:ea typeface="Georgia"/>
                <a:cs typeface="Georgia"/>
                <a:sym typeface="Georgia"/>
              </a:rPr>
              <a:t> Strengthen communication and collaboration among organizational partners and liaisons managing charitable food programs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1.6</a:t>
            </a:r>
            <a:r>
              <a:rPr lang="en-US" sz="1800">
                <a:solidFill>
                  <a:srgbClr val="53585F"/>
                </a:solidFill>
                <a:latin typeface="Georgia"/>
                <a:ea typeface="Georgia"/>
                <a:cs typeface="Georgia"/>
                <a:sym typeface="Georgia"/>
              </a:rPr>
              <a:t> Form charitable foods provider PPS network to share resources and best-practices developed at each school</a:t>
            </a:r>
            <a:endParaRPr b="1" sz="1800">
              <a:solidFill>
                <a:srgbClr val="53585F"/>
              </a:solidFill>
              <a:latin typeface="Georgia"/>
              <a:ea typeface="Georgia"/>
              <a:cs typeface="Georgia"/>
              <a:sym typeface="Georgia"/>
            </a:endParaRPr>
          </a:p>
        </p:txBody>
      </p:sp>
      <p:pic>
        <p:nvPicPr>
          <p:cNvPr id="314" name="Google Shape;314;p49"/>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50"/>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Charitable food programs</a:t>
            </a:r>
            <a:endParaRPr sz="3300">
              <a:solidFill>
                <a:srgbClr val="999999"/>
              </a:solidFill>
            </a:endParaRPr>
          </a:p>
        </p:txBody>
      </p:sp>
      <p:sp>
        <p:nvSpPr>
          <p:cNvPr id="320" name="Google Shape;320;p50"/>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Charitable Foods Recommendation 2</a:t>
            </a:r>
            <a:r>
              <a:rPr lang="en-US" sz="2164">
                <a:solidFill>
                  <a:schemeClr val="dk2"/>
                </a:solidFill>
                <a:latin typeface="Georgia"/>
                <a:ea typeface="Georgia"/>
                <a:cs typeface="Georgia"/>
                <a:sym typeface="Georgia"/>
              </a:rPr>
              <a:t> - Improve the reliability, efficiency, and sustainability of charitable food programs</a:t>
            </a:r>
            <a:endParaRPr sz="2164">
              <a:solidFill>
                <a:schemeClr val="dk2"/>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2.1 </a:t>
            </a:r>
            <a:r>
              <a:rPr lang="en-US" sz="1800">
                <a:solidFill>
                  <a:srgbClr val="53585F"/>
                </a:solidFill>
                <a:latin typeface="Georgia"/>
                <a:ea typeface="Georgia"/>
                <a:cs typeface="Georgia"/>
                <a:sym typeface="Georgia"/>
              </a:rPr>
              <a:t>Ensure that there are adequate school liaisons (e.g., staff, volunteers) to manage the food programs at the schools and to maintain adequate food supply</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2.2</a:t>
            </a:r>
            <a:r>
              <a:rPr lang="en-US" sz="1800">
                <a:solidFill>
                  <a:srgbClr val="53585F"/>
                </a:solidFill>
                <a:latin typeface="Georgia"/>
                <a:ea typeface="Georgia"/>
                <a:cs typeface="Georgia"/>
                <a:sym typeface="Georgia"/>
              </a:rPr>
              <a:t> Guarantee stipends for the school liaisons managing charitable food programs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2.3</a:t>
            </a:r>
            <a:r>
              <a:rPr lang="en-US" sz="1800">
                <a:solidFill>
                  <a:srgbClr val="53585F"/>
                </a:solidFill>
                <a:latin typeface="Georgia"/>
                <a:ea typeface="Georgia"/>
                <a:cs typeface="Georgia"/>
                <a:sym typeface="Georgia"/>
              </a:rPr>
              <a:t> Invest in necessary infrastructure (e.g., cold storage and equipment)</a:t>
            </a:r>
            <a:endParaRPr b="1" sz="1800">
              <a:solidFill>
                <a:srgbClr val="53585F"/>
              </a:solidFill>
              <a:latin typeface="Georgia"/>
              <a:ea typeface="Georgia"/>
              <a:cs typeface="Georgia"/>
              <a:sym typeface="Georgia"/>
            </a:endParaRPr>
          </a:p>
        </p:txBody>
      </p:sp>
      <p:pic>
        <p:nvPicPr>
          <p:cNvPr id="321" name="Google Shape;321;p50"/>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1"/>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Charitable food programs</a:t>
            </a:r>
            <a:endParaRPr sz="3300">
              <a:solidFill>
                <a:srgbClr val="999999"/>
              </a:solidFill>
            </a:endParaRPr>
          </a:p>
        </p:txBody>
      </p:sp>
      <p:sp>
        <p:nvSpPr>
          <p:cNvPr id="327" name="Google Shape;327;p51"/>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Charitable Foods Recommendation 3</a:t>
            </a:r>
            <a:r>
              <a:rPr lang="en-US" sz="2164">
                <a:solidFill>
                  <a:schemeClr val="dk2"/>
                </a:solidFill>
                <a:latin typeface="Georgia"/>
                <a:ea typeface="Georgia"/>
                <a:cs typeface="Georgia"/>
                <a:sym typeface="Georgia"/>
              </a:rPr>
              <a:t> - Encourage low-barrier access and high availability of school pantries and food options</a:t>
            </a:r>
            <a:endParaRPr sz="2164">
              <a:solidFill>
                <a:schemeClr val="dk2"/>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3.1</a:t>
            </a:r>
            <a:r>
              <a:rPr lang="en-US" sz="1800">
                <a:solidFill>
                  <a:srgbClr val="53585F"/>
                </a:solidFill>
                <a:latin typeface="Georgia"/>
                <a:ea typeface="Georgia"/>
                <a:cs typeface="Georgia"/>
                <a:sym typeface="Georgia"/>
              </a:rPr>
              <a:t> Partner organizations collaborate with schools that do not have an existing charitable food program to prioritize what would serve their school best</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3.2</a:t>
            </a:r>
            <a:r>
              <a:rPr lang="en-US" sz="1800">
                <a:solidFill>
                  <a:srgbClr val="53585F"/>
                </a:solidFill>
                <a:latin typeface="Georgia"/>
                <a:ea typeface="Georgia"/>
                <a:cs typeface="Georgia"/>
                <a:sym typeface="Georgia"/>
              </a:rPr>
              <a:t> Increase communication about charitable food opportunities at each school to students and families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3.3</a:t>
            </a:r>
            <a:r>
              <a:rPr lang="en-US" sz="1800">
                <a:solidFill>
                  <a:srgbClr val="53585F"/>
                </a:solidFill>
                <a:latin typeface="Georgia"/>
                <a:ea typeface="Georgia"/>
                <a:cs typeface="Georgia"/>
                <a:sym typeface="Georgia"/>
              </a:rPr>
              <a:t> Require no paperwork or eligibility checks for access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3.4</a:t>
            </a:r>
            <a:r>
              <a:rPr lang="en-US" sz="1800">
                <a:solidFill>
                  <a:srgbClr val="53585F"/>
                </a:solidFill>
                <a:latin typeface="Georgia"/>
                <a:ea typeface="Georgia"/>
                <a:cs typeface="Georgia"/>
                <a:sym typeface="Georgia"/>
              </a:rPr>
              <a:t> Work with partner organizations to offer free, nutritious food in more places (e.g., bowls of fruit in the classroom, Adult Ed, multicultural office)</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3.5</a:t>
            </a:r>
            <a:r>
              <a:rPr lang="en-US" sz="1800">
                <a:solidFill>
                  <a:srgbClr val="53585F"/>
                </a:solidFill>
                <a:latin typeface="Georgia"/>
                <a:ea typeface="Georgia"/>
                <a:cs typeface="Georgia"/>
                <a:sym typeface="Georgia"/>
              </a:rPr>
              <a:t> Engage with partner organizations to increase the availability of fresh produce and of culturally appropriate foods such as labeled halal options</a:t>
            </a:r>
            <a:endParaRPr sz="1800">
              <a:solidFill>
                <a:srgbClr val="53585F"/>
              </a:solidFill>
              <a:latin typeface="Georgia"/>
              <a:ea typeface="Georgia"/>
              <a:cs typeface="Georgia"/>
              <a:sym typeface="Georgia"/>
            </a:endParaRPr>
          </a:p>
        </p:txBody>
      </p:sp>
      <p:pic>
        <p:nvPicPr>
          <p:cNvPr id="328" name="Google Shape;328;p51"/>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52"/>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Federal nutrition programs</a:t>
            </a:r>
            <a:endParaRPr sz="3300">
              <a:solidFill>
                <a:srgbClr val="999999"/>
              </a:solidFill>
            </a:endParaRPr>
          </a:p>
        </p:txBody>
      </p:sp>
      <p:sp>
        <p:nvSpPr>
          <p:cNvPr id="334" name="Google Shape;334;p52"/>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1000"/>
              </a:spcBef>
              <a:spcAft>
                <a:spcPts val="0"/>
              </a:spcAft>
              <a:buNone/>
            </a:pPr>
            <a:r>
              <a:rPr b="1" lang="en-US" sz="2164">
                <a:solidFill>
                  <a:srgbClr val="53585F"/>
                </a:solidFill>
                <a:latin typeface="Georgia"/>
                <a:ea typeface="Georgia"/>
                <a:cs typeface="Georgia"/>
                <a:sym typeface="Georgia"/>
              </a:rPr>
              <a:t>Federal Nutrition Programs Recommendation 1</a:t>
            </a:r>
            <a:r>
              <a:rPr lang="en-US" sz="2164">
                <a:solidFill>
                  <a:srgbClr val="53585F"/>
                </a:solidFill>
                <a:latin typeface="Georgia"/>
                <a:ea typeface="Georgia"/>
                <a:cs typeface="Georgia"/>
                <a:sym typeface="Georgia"/>
              </a:rPr>
              <a:t> - Increase overall student participation  in federal nutrition programs</a:t>
            </a:r>
            <a:endParaRPr sz="2164">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1.1</a:t>
            </a:r>
            <a:r>
              <a:rPr lang="en-US" sz="1800">
                <a:solidFill>
                  <a:srgbClr val="53585F"/>
                </a:solidFill>
                <a:latin typeface="Georgia"/>
                <a:ea typeface="Georgia"/>
                <a:cs typeface="Georgia"/>
                <a:sym typeface="Georgia"/>
              </a:rPr>
              <a:t> Launch a professional school meals marketing campaign to attract more students and families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1.2</a:t>
            </a:r>
            <a:r>
              <a:rPr lang="en-US" sz="1800">
                <a:solidFill>
                  <a:srgbClr val="53585F"/>
                </a:solidFill>
                <a:latin typeface="Georgia"/>
                <a:ea typeface="Georgia"/>
                <a:cs typeface="Georgia"/>
                <a:sym typeface="Georgia"/>
              </a:rPr>
              <a:t> Collect, analyze, and incorporate student feedback on menu options through district-wide taste tests and response forms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1.3</a:t>
            </a:r>
            <a:r>
              <a:rPr lang="en-US" sz="1800">
                <a:solidFill>
                  <a:srgbClr val="53585F"/>
                </a:solidFill>
                <a:latin typeface="Georgia"/>
                <a:ea typeface="Georgia"/>
                <a:cs typeface="Georgia"/>
                <a:sym typeface="Georgia"/>
              </a:rPr>
              <a:t> Maximize cafeteria and lunch period efficiency to ensure students have sufficient time to enjoy and digest their food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1.4</a:t>
            </a:r>
            <a:r>
              <a:rPr lang="en-US" sz="1800">
                <a:solidFill>
                  <a:srgbClr val="53585F"/>
                </a:solidFill>
                <a:latin typeface="Georgia"/>
                <a:ea typeface="Georgia"/>
                <a:cs typeface="Georgia"/>
                <a:sym typeface="Georgia"/>
              </a:rPr>
              <a:t> Support and evaluate Child and Adult Care Feeding Program (CACFP) 2018 meal pilot and maximize this program throughout district</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1.5</a:t>
            </a:r>
            <a:r>
              <a:rPr lang="en-US" sz="1800">
                <a:solidFill>
                  <a:srgbClr val="53585F"/>
                </a:solidFill>
                <a:latin typeface="Georgia"/>
                <a:ea typeface="Georgia"/>
                <a:cs typeface="Georgia"/>
                <a:sym typeface="Georgia"/>
              </a:rPr>
              <a:t> Develop a summer meals strategic plan that includes monthly stakeholder meetings beginning in January  </a:t>
            </a:r>
            <a:endParaRPr sz="1800">
              <a:solidFill>
                <a:srgbClr val="53585F"/>
              </a:solidFill>
              <a:latin typeface="Georgia"/>
              <a:ea typeface="Georgia"/>
              <a:cs typeface="Georgia"/>
              <a:sym typeface="Georgia"/>
            </a:endParaRPr>
          </a:p>
        </p:txBody>
      </p:sp>
      <p:pic>
        <p:nvPicPr>
          <p:cNvPr id="335" name="Google Shape;335;p52"/>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53"/>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Federal nutrition programs</a:t>
            </a:r>
            <a:endParaRPr sz="3300">
              <a:solidFill>
                <a:srgbClr val="999999"/>
              </a:solidFill>
            </a:endParaRPr>
          </a:p>
        </p:txBody>
      </p:sp>
      <p:sp>
        <p:nvSpPr>
          <p:cNvPr id="341" name="Google Shape;341;p53"/>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Federal Nutrition Programs Recommendation 2</a:t>
            </a:r>
            <a:r>
              <a:rPr lang="en-US" sz="2164">
                <a:solidFill>
                  <a:schemeClr val="dk2"/>
                </a:solidFill>
                <a:latin typeface="Georgia"/>
                <a:ea typeface="Georgia"/>
                <a:cs typeface="Georgia"/>
                <a:sym typeface="Georgia"/>
              </a:rPr>
              <a:t> - Encourage full participation of all eligible students in free and reduced-price meals</a:t>
            </a:r>
            <a:endParaRPr sz="2164">
              <a:solidFill>
                <a:schemeClr val="dk2"/>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2.1</a:t>
            </a:r>
            <a:r>
              <a:rPr lang="en-US" sz="1800">
                <a:solidFill>
                  <a:srgbClr val="53585F"/>
                </a:solidFill>
                <a:latin typeface="Georgia"/>
                <a:ea typeface="Georgia"/>
                <a:cs typeface="Georgia"/>
                <a:sym typeface="Georgia"/>
              </a:rPr>
              <a:t> Continue to encourage and incentivize registration of all eligible families for free and reduced-price meals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2.2</a:t>
            </a:r>
            <a:r>
              <a:rPr lang="en-US" sz="1800">
                <a:solidFill>
                  <a:srgbClr val="53585F"/>
                </a:solidFill>
                <a:latin typeface="Georgia"/>
                <a:ea typeface="Georgia"/>
                <a:cs typeface="Georgia"/>
                <a:sym typeface="Georgia"/>
              </a:rPr>
              <a:t> Continue to support families completing eligibility paperwork and implement additional best practices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2.3</a:t>
            </a:r>
            <a:r>
              <a:rPr lang="en-US" sz="1800">
                <a:solidFill>
                  <a:srgbClr val="53585F"/>
                </a:solidFill>
                <a:latin typeface="Georgia"/>
                <a:ea typeface="Georgia"/>
                <a:cs typeface="Georgia"/>
                <a:sym typeface="Georgia"/>
              </a:rPr>
              <a:t> Fully implement the Community Eligibility Provision (CEP) in every eligible school</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2.4</a:t>
            </a:r>
            <a:r>
              <a:rPr lang="en-US" sz="1800">
                <a:solidFill>
                  <a:srgbClr val="53585F"/>
                </a:solidFill>
                <a:latin typeface="Georgia"/>
                <a:ea typeface="Georgia"/>
                <a:cs typeface="Georgia"/>
                <a:sym typeface="Georgia"/>
              </a:rPr>
              <a:t> Train staff on how to manage breakfast in the classroom to ensure maximum reimbursement</a:t>
            </a:r>
            <a:endParaRPr sz="1800">
              <a:solidFill>
                <a:srgbClr val="53585F"/>
              </a:solidFill>
              <a:latin typeface="Georgia"/>
              <a:ea typeface="Georgia"/>
              <a:cs typeface="Georgia"/>
              <a:sym typeface="Georgia"/>
            </a:endParaRPr>
          </a:p>
        </p:txBody>
      </p:sp>
      <p:pic>
        <p:nvPicPr>
          <p:cNvPr id="342" name="Google Shape;342;p53"/>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54"/>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Federal nutrition programs</a:t>
            </a:r>
            <a:endParaRPr sz="3300">
              <a:solidFill>
                <a:srgbClr val="999999"/>
              </a:solidFill>
            </a:endParaRPr>
          </a:p>
        </p:txBody>
      </p:sp>
      <p:sp>
        <p:nvSpPr>
          <p:cNvPr id="348" name="Google Shape;348;p54"/>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Federal Nutrition Programs Recommendation 3</a:t>
            </a:r>
            <a:r>
              <a:rPr lang="en-US" sz="2164">
                <a:solidFill>
                  <a:schemeClr val="dk2"/>
                </a:solidFill>
                <a:latin typeface="Georgia"/>
                <a:ea typeface="Georgia"/>
                <a:cs typeface="Georgia"/>
                <a:sym typeface="Georgia"/>
              </a:rPr>
              <a:t> - Cultivate a school culture of healthy and inclusive food practices</a:t>
            </a:r>
            <a:endParaRPr sz="2164">
              <a:solidFill>
                <a:schemeClr val="dk2"/>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3.1</a:t>
            </a:r>
            <a:r>
              <a:rPr lang="en-US" sz="1800">
                <a:solidFill>
                  <a:srgbClr val="53585F"/>
                </a:solidFill>
                <a:latin typeface="Georgia"/>
                <a:ea typeface="Georgia"/>
                <a:cs typeface="Georgia"/>
                <a:sym typeface="Georgia"/>
              </a:rPr>
              <a:t> Serve more meals, snacks, and taste tests that represent and celebrate the cultural diversity of the student body</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3.2</a:t>
            </a:r>
            <a:r>
              <a:rPr lang="en-US" sz="1800">
                <a:solidFill>
                  <a:srgbClr val="53585F"/>
                </a:solidFill>
                <a:latin typeface="Georgia"/>
                <a:ea typeface="Georgia"/>
                <a:cs typeface="Georgia"/>
                <a:sym typeface="Georgia"/>
              </a:rPr>
              <a:t> Restore school budget line item that subsidizes food service, especially local food procurement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3.3</a:t>
            </a:r>
            <a:r>
              <a:rPr lang="en-US" sz="1800">
                <a:solidFill>
                  <a:srgbClr val="53585F"/>
                </a:solidFill>
                <a:latin typeface="Georgia"/>
                <a:ea typeface="Georgia"/>
                <a:cs typeface="Georgia"/>
                <a:sym typeface="Georgia"/>
              </a:rPr>
              <a:t> Increase capacity for food preparation to include more scratch cooking</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3.4</a:t>
            </a:r>
            <a:r>
              <a:rPr lang="en-US" sz="1800">
                <a:solidFill>
                  <a:srgbClr val="53585F"/>
                </a:solidFill>
                <a:latin typeface="Georgia"/>
                <a:ea typeface="Georgia"/>
                <a:cs typeface="Georgia"/>
                <a:sym typeface="Georgia"/>
              </a:rPr>
              <a:t> Exceed federal nutritional requirements by focusing on nutrient dense, minimally processed foods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3.5</a:t>
            </a:r>
            <a:r>
              <a:rPr lang="en-US" sz="1800">
                <a:solidFill>
                  <a:srgbClr val="53585F"/>
                </a:solidFill>
                <a:latin typeface="Georgia"/>
                <a:ea typeface="Georgia"/>
                <a:cs typeface="Georgia"/>
                <a:sym typeface="Georgia"/>
              </a:rPr>
              <a:t> Limit access to unhealthy food options outside reimbursable school meals </a:t>
            </a:r>
            <a:r>
              <a:rPr lang="en-US" sz="1800">
                <a:solidFill>
                  <a:srgbClr val="53585F"/>
                </a:solidFill>
                <a:highlight>
                  <a:srgbClr val="FFFFFF"/>
                </a:highlight>
                <a:latin typeface="Georgia"/>
                <a:ea typeface="Georgia"/>
                <a:cs typeface="Georgia"/>
                <a:sym typeface="Georgia"/>
              </a:rPr>
              <a:t>as specified in the District Wellness Policy and Smart Snacks regulations</a:t>
            </a:r>
            <a:endParaRPr sz="1800">
              <a:solidFill>
                <a:srgbClr val="53585F"/>
              </a:solidFill>
              <a:latin typeface="Georgia"/>
              <a:ea typeface="Georgia"/>
              <a:cs typeface="Georgia"/>
              <a:sym typeface="Georgia"/>
            </a:endParaRPr>
          </a:p>
        </p:txBody>
      </p:sp>
      <p:pic>
        <p:nvPicPr>
          <p:cNvPr id="349" name="Google Shape;349;p54"/>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9"/>
          <p:cNvSpPr txBox="1"/>
          <p:nvPr/>
        </p:nvSpPr>
        <p:spPr>
          <a:xfrm>
            <a:off x="952500" y="2781300"/>
            <a:ext cx="11099700" cy="4625400"/>
          </a:xfrm>
          <a:prstGeom prst="rect">
            <a:avLst/>
          </a:prstGeom>
          <a:noFill/>
          <a:ln>
            <a:noFill/>
          </a:ln>
        </p:spPr>
        <p:txBody>
          <a:bodyPr anchorCtr="0" anchor="ctr" bIns="50800" lIns="50800" spcFirstLastPara="1" rIns="50800" wrap="square" tIns="50800">
            <a:noAutofit/>
          </a:bodyPr>
          <a:lstStyle/>
          <a:p>
            <a:pPr indent="0" lvl="0" marL="0" marR="0" rtl="0" algn="l">
              <a:lnSpc>
                <a:spcPct val="190000"/>
              </a:lnSpc>
              <a:spcBef>
                <a:spcPts val="0"/>
              </a:spcBef>
              <a:spcAft>
                <a:spcPts val="0"/>
              </a:spcAft>
              <a:buClr>
                <a:srgbClr val="53585F"/>
              </a:buClr>
              <a:buSzPts val="2636"/>
              <a:buFont typeface="Georgia"/>
              <a:buNone/>
            </a:pPr>
            <a:r>
              <a:rPr b="0" i="1" lang="en-US" sz="2636" u="none" cap="none" strike="noStrike">
                <a:solidFill>
                  <a:srgbClr val="53585F"/>
                </a:solidFill>
                <a:latin typeface="Georgia"/>
                <a:ea typeface="Georgia"/>
                <a:cs typeface="Georgia"/>
                <a:sym typeface="Georgia"/>
              </a:rPr>
              <a:t>The Portland P</a:t>
            </a:r>
            <a:r>
              <a:rPr i="1" lang="en-US" sz="2636">
                <a:solidFill>
                  <a:srgbClr val="53585F"/>
                </a:solidFill>
                <a:latin typeface="Georgia"/>
                <a:ea typeface="Georgia"/>
                <a:cs typeface="Georgia"/>
                <a:sym typeface="Georgia"/>
              </a:rPr>
              <a:t>ublic </a:t>
            </a:r>
            <a:r>
              <a:rPr b="0" i="1" lang="en-US" sz="2636" u="none" cap="none" strike="noStrike">
                <a:solidFill>
                  <a:srgbClr val="53585F"/>
                </a:solidFill>
                <a:latin typeface="Georgia"/>
                <a:ea typeface="Georgia"/>
                <a:cs typeface="Georgia"/>
                <a:sym typeface="Georgia"/>
              </a:rPr>
              <a:t>School (PPS) District provides education to 6,796 students in fifteen schools located in Cumberland County, Maine. More than half of these students (3,560) are eligible for free lunch,</a:t>
            </a:r>
            <a:r>
              <a:rPr b="0" baseline="30000" i="1" lang="en-US" sz="2636" u="none" cap="none" strike="noStrike">
                <a:solidFill>
                  <a:srgbClr val="53585F"/>
                </a:solidFill>
                <a:latin typeface="Georgia"/>
                <a:ea typeface="Georgia"/>
                <a:cs typeface="Georgia"/>
                <a:sym typeface="Georgia"/>
              </a:rPr>
              <a:t>2</a:t>
            </a:r>
            <a:r>
              <a:rPr b="0" i="1" lang="en-US" sz="2636" u="none" cap="none" strike="noStrike">
                <a:solidFill>
                  <a:srgbClr val="53585F"/>
                </a:solidFill>
                <a:latin typeface="Georgia"/>
                <a:ea typeface="Georgia"/>
                <a:cs typeface="Georgia"/>
                <a:sym typeface="Georgia"/>
              </a:rPr>
              <a:t> which means that they live in a household at or below 130% of the poverty line. For example, if the student lives in a family of four people, the household will have an annual income between $0 and $31,980.</a:t>
            </a:r>
            <a:r>
              <a:rPr b="0" baseline="30000" i="1" lang="en-US" sz="2636" u="none" cap="none" strike="noStrike">
                <a:solidFill>
                  <a:srgbClr val="53585F"/>
                </a:solidFill>
                <a:latin typeface="Georgia"/>
                <a:ea typeface="Georgia"/>
                <a:cs typeface="Georgia"/>
                <a:sym typeface="Georgia"/>
              </a:rPr>
              <a:t>3</a:t>
            </a:r>
            <a:endParaRPr/>
          </a:p>
        </p:txBody>
      </p:sp>
      <p:sp>
        <p:nvSpPr>
          <p:cNvPr id="87" name="Google Shape;87;p19"/>
          <p:cNvSpPr txBox="1"/>
          <p:nvPr/>
        </p:nvSpPr>
        <p:spPr>
          <a:xfrm>
            <a:off x="952500" y="8389400"/>
            <a:ext cx="11099700" cy="1122900"/>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Clr>
                <a:srgbClr val="A6AAA9"/>
              </a:buClr>
              <a:buSzPts val="1200"/>
              <a:buFont typeface="Georgia"/>
              <a:buNone/>
            </a:pPr>
            <a:r>
              <a:rPr baseline="30000" i="1" lang="en-US" sz="1200" u="none" cap="none" strike="noStrike">
                <a:solidFill>
                  <a:srgbClr val="999999"/>
                </a:solidFill>
                <a:latin typeface="Georgia"/>
                <a:ea typeface="Georgia"/>
                <a:cs typeface="Georgia"/>
                <a:sym typeface="Georgia"/>
              </a:rPr>
              <a:t>2</a:t>
            </a:r>
            <a:r>
              <a:rPr i="1" lang="en-US" sz="1200" u="none" cap="none" strike="noStrike">
                <a:solidFill>
                  <a:srgbClr val="999999"/>
                </a:solidFill>
                <a:latin typeface="Georgia"/>
                <a:ea typeface="Georgia"/>
                <a:cs typeface="Georgia"/>
                <a:sym typeface="Georgia"/>
              </a:rPr>
              <a:t> </a:t>
            </a:r>
            <a:r>
              <a:rPr i="1" lang="en-US" sz="1200">
                <a:solidFill>
                  <a:srgbClr val="999999"/>
                </a:solidFill>
                <a:latin typeface="Georgia"/>
                <a:ea typeface="Georgia"/>
                <a:cs typeface="Georgia"/>
                <a:sym typeface="Georgia"/>
              </a:rPr>
              <a:t>Maine Department of Education (2018a). % Free and Reduced School Lunch Report - ED 534 by District. Retrieved from https://neo.maine.gov/DOE/neo/Nutrition/Reports/NutritionReports.aspx?reportPath=ED534byDistrict.</a:t>
            </a:r>
            <a:endParaRPr sz="1200">
              <a:solidFill>
                <a:srgbClr val="999999"/>
              </a:solidFill>
              <a:latin typeface="Georgia"/>
              <a:ea typeface="Georgia"/>
              <a:cs typeface="Georgia"/>
              <a:sym typeface="Georgia"/>
            </a:endParaRPr>
          </a:p>
          <a:p>
            <a:pPr indent="0" lvl="0" marL="0" marR="0" rtl="0" algn="l">
              <a:lnSpc>
                <a:spcPct val="200000"/>
              </a:lnSpc>
              <a:spcBef>
                <a:spcPts val="0"/>
              </a:spcBef>
              <a:spcAft>
                <a:spcPts val="0"/>
              </a:spcAft>
              <a:buClr>
                <a:srgbClr val="A6AAA9"/>
              </a:buClr>
              <a:buSzPts val="1200"/>
              <a:buFont typeface="Georgia"/>
              <a:buNone/>
            </a:pPr>
            <a:r>
              <a:rPr baseline="30000" i="1" lang="en-US" sz="1200" u="none" cap="none" strike="noStrike">
                <a:solidFill>
                  <a:srgbClr val="999999"/>
                </a:solidFill>
                <a:latin typeface="Georgia"/>
                <a:ea typeface="Georgia"/>
                <a:cs typeface="Georgia"/>
                <a:sym typeface="Georgia"/>
              </a:rPr>
              <a:t>3</a:t>
            </a:r>
            <a:r>
              <a:rPr i="1" lang="en-US" sz="1200" u="none" cap="none" strike="noStrike">
                <a:solidFill>
                  <a:srgbClr val="999999"/>
                </a:solidFill>
                <a:latin typeface="Georgia"/>
                <a:ea typeface="Georgia"/>
                <a:cs typeface="Georgia"/>
                <a:sym typeface="Georgia"/>
              </a:rPr>
              <a:t> </a:t>
            </a:r>
            <a:r>
              <a:rPr i="1" lang="en-US" sz="1200">
                <a:solidFill>
                  <a:srgbClr val="999999"/>
                </a:solidFill>
                <a:latin typeface="Georgia"/>
                <a:ea typeface="Georgia"/>
                <a:cs typeface="Georgia"/>
                <a:sym typeface="Georgia"/>
              </a:rPr>
              <a:t>Food and Nutrition Service, USDA (2017a). Child Nutrition Programs: Income Eligibility Guidelines. Retrieved from https://www.federalregister.gov/documents/2017/04/10/2017-07043/child-nutrition-programs-income-eligibility-guidelines.</a:t>
            </a:r>
            <a:br>
              <a:rPr i="1" lang="en-US" sz="1200">
                <a:solidFill>
                  <a:srgbClr val="999999"/>
                </a:solidFill>
                <a:latin typeface="Georgia"/>
                <a:ea typeface="Georgia"/>
                <a:cs typeface="Georgia"/>
                <a:sym typeface="Georgia"/>
              </a:rPr>
            </a:br>
            <a:endParaRPr sz="1200">
              <a:solidFill>
                <a:srgbClr val="999999"/>
              </a:solidFill>
              <a:latin typeface="Georgia"/>
              <a:ea typeface="Georgia"/>
              <a:cs typeface="Georgia"/>
              <a:sym typeface="Georgia"/>
            </a:endParaRPr>
          </a:p>
        </p:txBody>
      </p:sp>
      <p:sp>
        <p:nvSpPr>
          <p:cNvPr id="88" name="Google Shape;88;p19"/>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Background </a:t>
            </a:r>
            <a:endParaRPr sz="3300">
              <a:solidFill>
                <a:srgbClr val="999999"/>
              </a:solidFill>
              <a:latin typeface="Georgia"/>
              <a:ea typeface="Georgia"/>
              <a:cs typeface="Georgia"/>
              <a:sym typeface="Georgia"/>
            </a:endParaRPr>
          </a:p>
        </p:txBody>
      </p:sp>
      <p:pic>
        <p:nvPicPr>
          <p:cNvPr id="89" name="Google Shape;89;p19"/>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55"/>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School gardens</a:t>
            </a:r>
            <a:endParaRPr sz="3300">
              <a:solidFill>
                <a:srgbClr val="999999"/>
              </a:solidFill>
            </a:endParaRPr>
          </a:p>
        </p:txBody>
      </p:sp>
      <p:sp>
        <p:nvSpPr>
          <p:cNvPr id="355" name="Google Shape;355;p55"/>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1000"/>
              </a:spcBef>
              <a:spcAft>
                <a:spcPts val="0"/>
              </a:spcAft>
              <a:buNone/>
            </a:pPr>
            <a:r>
              <a:rPr b="1" lang="en-US" sz="2164">
                <a:solidFill>
                  <a:srgbClr val="53585F"/>
                </a:solidFill>
                <a:latin typeface="Georgia"/>
                <a:ea typeface="Georgia"/>
                <a:cs typeface="Georgia"/>
                <a:sym typeface="Georgia"/>
              </a:rPr>
              <a:t>School Gardens Recommendation 1</a:t>
            </a:r>
            <a:r>
              <a:rPr lang="en-US" sz="2164">
                <a:solidFill>
                  <a:srgbClr val="53585F"/>
                </a:solidFill>
                <a:latin typeface="Georgia"/>
                <a:ea typeface="Georgia"/>
                <a:cs typeface="Georgia"/>
                <a:sym typeface="Georgia"/>
              </a:rPr>
              <a:t> - Develop and implement school garden–based learning goals integrated with Common Core State Standards</a:t>
            </a:r>
            <a:endParaRPr sz="2164">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1.1</a:t>
            </a:r>
            <a:r>
              <a:rPr lang="en-US" sz="1800">
                <a:solidFill>
                  <a:srgbClr val="53585F"/>
                </a:solidFill>
                <a:latin typeface="Georgia"/>
                <a:ea typeface="Georgia"/>
                <a:cs typeface="Georgia"/>
                <a:sym typeface="Georgia"/>
              </a:rPr>
              <a:t> Establish a school garden at every school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1.2</a:t>
            </a:r>
            <a:r>
              <a:rPr lang="en-US" sz="1800">
                <a:solidFill>
                  <a:srgbClr val="53585F"/>
                </a:solidFill>
                <a:latin typeface="Georgia"/>
                <a:ea typeface="Georgia"/>
                <a:cs typeface="Georgia"/>
                <a:sym typeface="Georgia"/>
              </a:rPr>
              <a:t> Institute teacher training on garden-based education as Continuing Education Unit (CEU) credit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1.3</a:t>
            </a:r>
            <a:r>
              <a:rPr lang="en-US" sz="1800">
                <a:solidFill>
                  <a:srgbClr val="53585F"/>
                </a:solidFill>
                <a:latin typeface="Georgia"/>
                <a:ea typeface="Georgia"/>
                <a:cs typeface="Georgia"/>
                <a:sym typeface="Georgia"/>
              </a:rPr>
              <a:t> Provide all teachers with a garden curriculum formulated from existing Maine-based lessons connected to Common Core State Standards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1.4</a:t>
            </a:r>
            <a:r>
              <a:rPr lang="en-US" sz="1800">
                <a:solidFill>
                  <a:srgbClr val="53585F"/>
                </a:solidFill>
                <a:latin typeface="Georgia"/>
                <a:ea typeface="Georgia"/>
                <a:cs typeface="Georgia"/>
                <a:sym typeface="Georgia"/>
              </a:rPr>
              <a:t> Maintain a resource list of existing curricula for teachers to draw from to connect to their learning goals</a:t>
            </a:r>
            <a:endParaRPr sz="1800">
              <a:solidFill>
                <a:srgbClr val="53585F"/>
              </a:solidFill>
              <a:highlight>
                <a:srgbClr val="FFFFFF"/>
              </a:highlight>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highlight>
                  <a:srgbClr val="FFFFFF"/>
                </a:highlight>
                <a:latin typeface="Georgia"/>
                <a:ea typeface="Georgia"/>
                <a:cs typeface="Georgia"/>
                <a:sym typeface="Georgia"/>
              </a:rPr>
              <a:t>1.5</a:t>
            </a:r>
            <a:r>
              <a:rPr lang="en-US" sz="1800">
                <a:solidFill>
                  <a:srgbClr val="53585F"/>
                </a:solidFill>
                <a:highlight>
                  <a:srgbClr val="FFFFFF"/>
                </a:highlight>
                <a:latin typeface="Georgia"/>
                <a:ea typeface="Georgia"/>
                <a:cs typeface="Georgia"/>
                <a:sym typeface="Georgia"/>
              </a:rPr>
              <a:t> Increase garden-related summer programming for students that includes hands-on learning and maintenance</a:t>
            </a:r>
            <a:endParaRPr sz="1800">
              <a:solidFill>
                <a:srgbClr val="53585F"/>
              </a:solidFill>
              <a:latin typeface="Georgia"/>
              <a:ea typeface="Georgia"/>
              <a:cs typeface="Georgia"/>
              <a:sym typeface="Georgia"/>
            </a:endParaRPr>
          </a:p>
        </p:txBody>
      </p:sp>
      <p:pic>
        <p:nvPicPr>
          <p:cNvPr id="356" name="Google Shape;356;p55"/>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6"/>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School gardens</a:t>
            </a:r>
            <a:endParaRPr sz="3300">
              <a:solidFill>
                <a:srgbClr val="999999"/>
              </a:solidFill>
            </a:endParaRPr>
          </a:p>
        </p:txBody>
      </p:sp>
      <p:sp>
        <p:nvSpPr>
          <p:cNvPr id="362" name="Google Shape;362;p56"/>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School Gardens Recommendation 2</a:t>
            </a:r>
            <a:r>
              <a:rPr lang="en-US" sz="2164">
                <a:solidFill>
                  <a:schemeClr val="dk2"/>
                </a:solidFill>
                <a:latin typeface="Georgia"/>
                <a:ea typeface="Georgia"/>
                <a:cs typeface="Georgia"/>
                <a:sym typeface="Georgia"/>
              </a:rPr>
              <a:t> - Create a district-wide School Garden Network</a:t>
            </a:r>
            <a:endParaRPr sz="2164">
              <a:solidFill>
                <a:schemeClr val="dk2"/>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2.1</a:t>
            </a:r>
            <a:r>
              <a:rPr lang="en-US" sz="1800">
                <a:solidFill>
                  <a:srgbClr val="53585F"/>
                </a:solidFill>
                <a:latin typeface="Georgia"/>
                <a:ea typeface="Georgia"/>
                <a:cs typeface="Georgia"/>
                <a:sym typeface="Georgia"/>
              </a:rPr>
              <a:t> Establish a platform to share resources, grants, tips, and ask questions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2.2</a:t>
            </a:r>
            <a:r>
              <a:rPr lang="en-US" sz="1800">
                <a:solidFill>
                  <a:srgbClr val="53585F"/>
                </a:solidFill>
                <a:latin typeface="Georgia"/>
                <a:ea typeface="Georgia"/>
                <a:cs typeface="Georgia"/>
                <a:sym typeface="Georgia"/>
              </a:rPr>
              <a:t> Convene in-person quarterly meetings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2.3</a:t>
            </a:r>
            <a:r>
              <a:rPr lang="en-US" sz="1800">
                <a:solidFill>
                  <a:srgbClr val="53585F"/>
                </a:solidFill>
                <a:latin typeface="Georgia"/>
                <a:ea typeface="Georgia"/>
                <a:cs typeface="Georgia"/>
                <a:sym typeface="Georgia"/>
              </a:rPr>
              <a:t> Maintain an online presence to promote school gardens in the district and recruit interested volunteers from the community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2.4</a:t>
            </a:r>
            <a:r>
              <a:rPr lang="en-US" sz="1800">
                <a:solidFill>
                  <a:srgbClr val="53585F"/>
                </a:solidFill>
                <a:latin typeface="Georgia"/>
                <a:ea typeface="Georgia"/>
                <a:cs typeface="Georgia"/>
                <a:sym typeface="Georgia"/>
              </a:rPr>
              <a:t> Increase efficiency of produce distribution between school garden coordinators and liaisons managing charitable food programs during the growing season</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2.5</a:t>
            </a:r>
            <a:r>
              <a:rPr lang="en-US" sz="1800">
                <a:solidFill>
                  <a:srgbClr val="53585F"/>
                </a:solidFill>
                <a:latin typeface="Georgia"/>
                <a:ea typeface="Georgia"/>
                <a:cs typeface="Georgia"/>
                <a:sym typeface="Georgia"/>
              </a:rPr>
              <a:t> Raise awareness of and fully utilize garden-based education resources in the state</a:t>
            </a:r>
            <a:endParaRPr sz="1800">
              <a:solidFill>
                <a:srgbClr val="53585F"/>
              </a:solidFill>
              <a:latin typeface="Georgia"/>
              <a:ea typeface="Georgia"/>
              <a:cs typeface="Georgia"/>
              <a:sym typeface="Georgia"/>
            </a:endParaRPr>
          </a:p>
        </p:txBody>
      </p:sp>
      <p:pic>
        <p:nvPicPr>
          <p:cNvPr id="363" name="Google Shape;363;p56"/>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7"/>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School gardens</a:t>
            </a:r>
            <a:endParaRPr sz="3300">
              <a:solidFill>
                <a:srgbClr val="999999"/>
              </a:solidFill>
            </a:endParaRPr>
          </a:p>
        </p:txBody>
      </p:sp>
      <p:sp>
        <p:nvSpPr>
          <p:cNvPr id="369" name="Google Shape;369;p57"/>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School Gardens Recommendation 3</a:t>
            </a:r>
            <a:r>
              <a:rPr lang="en-US" sz="2164">
                <a:solidFill>
                  <a:schemeClr val="dk2"/>
                </a:solidFill>
                <a:latin typeface="Georgia"/>
                <a:ea typeface="Georgia"/>
                <a:cs typeface="Georgia"/>
                <a:sym typeface="Georgia"/>
              </a:rPr>
              <a:t> - Increase funding and infrastructure for school garden programs</a:t>
            </a:r>
            <a:endParaRPr sz="2164">
              <a:solidFill>
                <a:schemeClr val="dk2"/>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3.1</a:t>
            </a:r>
            <a:r>
              <a:rPr lang="en-US" sz="1800">
                <a:solidFill>
                  <a:srgbClr val="53585F"/>
                </a:solidFill>
                <a:latin typeface="Georgia"/>
                <a:ea typeface="Georgia"/>
                <a:cs typeface="Georgia"/>
                <a:sym typeface="Georgia"/>
              </a:rPr>
              <a:t> Identify and utilize sources of funding for school garden maintenance and programming for all schools</a:t>
            </a:r>
            <a:endParaRPr sz="1800">
              <a:solidFill>
                <a:srgbClr val="53585F"/>
              </a:solidFill>
              <a:highlight>
                <a:srgbClr val="FFFFFF"/>
              </a:highlight>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3.2</a:t>
            </a:r>
            <a:r>
              <a:rPr lang="en-US" sz="1800">
                <a:solidFill>
                  <a:srgbClr val="53585F"/>
                </a:solidFill>
                <a:latin typeface="Georgia"/>
                <a:ea typeface="Georgia"/>
                <a:cs typeface="Georgia"/>
                <a:sym typeface="Georgia"/>
              </a:rPr>
              <a:t> Designate budget line in Parks &amp; Recreation Department to support outdoor learning spaces on school property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3.3</a:t>
            </a:r>
            <a:r>
              <a:rPr lang="en-US" sz="1800">
                <a:solidFill>
                  <a:srgbClr val="53585F"/>
                </a:solidFill>
                <a:latin typeface="Georgia"/>
                <a:ea typeface="Georgia"/>
                <a:cs typeface="Georgia"/>
                <a:sym typeface="Georgia"/>
              </a:rPr>
              <a:t> Provide stipends to school garden coordinators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3.4</a:t>
            </a:r>
            <a:r>
              <a:rPr lang="en-US" sz="1800">
                <a:solidFill>
                  <a:srgbClr val="53585F"/>
                </a:solidFill>
                <a:latin typeface="Georgia"/>
                <a:ea typeface="Georgia"/>
                <a:cs typeface="Georgia"/>
                <a:sym typeface="Georgia"/>
              </a:rPr>
              <a:t> Create school garden committees at each school with representatives from the school administration, each grade, and the parent community to institutionalize gardening into school culture</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highlight>
                  <a:srgbClr val="FFFFFF"/>
                </a:highlight>
                <a:latin typeface="Georgia"/>
                <a:ea typeface="Georgia"/>
                <a:cs typeface="Georgia"/>
                <a:sym typeface="Georgia"/>
              </a:rPr>
              <a:t>3.5</a:t>
            </a:r>
            <a:r>
              <a:rPr lang="en-US" sz="1800">
                <a:solidFill>
                  <a:srgbClr val="53585F"/>
                </a:solidFill>
                <a:highlight>
                  <a:srgbClr val="FFFFFF"/>
                </a:highlight>
                <a:latin typeface="Georgia"/>
                <a:ea typeface="Georgia"/>
                <a:cs typeface="Georgia"/>
                <a:sym typeface="Georgia"/>
              </a:rPr>
              <a:t> Organize more and more-sustained support for summer maintenance</a:t>
            </a:r>
            <a:endParaRPr sz="1800">
              <a:solidFill>
                <a:srgbClr val="53585F"/>
              </a:solidFill>
              <a:latin typeface="Georgia"/>
              <a:ea typeface="Georgia"/>
              <a:cs typeface="Georgia"/>
              <a:sym typeface="Georgia"/>
            </a:endParaRPr>
          </a:p>
        </p:txBody>
      </p:sp>
      <p:pic>
        <p:nvPicPr>
          <p:cNvPr id="370" name="Google Shape;370;p57"/>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58"/>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Nutrition education</a:t>
            </a:r>
            <a:endParaRPr sz="3300">
              <a:solidFill>
                <a:srgbClr val="999999"/>
              </a:solidFill>
            </a:endParaRPr>
          </a:p>
        </p:txBody>
      </p:sp>
      <p:sp>
        <p:nvSpPr>
          <p:cNvPr id="376" name="Google Shape;376;p58"/>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1000"/>
              </a:spcBef>
              <a:spcAft>
                <a:spcPts val="0"/>
              </a:spcAft>
              <a:buNone/>
            </a:pPr>
            <a:r>
              <a:rPr b="1" lang="en-US" sz="2164">
                <a:solidFill>
                  <a:srgbClr val="53585F"/>
                </a:solidFill>
                <a:latin typeface="Georgia"/>
                <a:ea typeface="Georgia"/>
                <a:cs typeface="Georgia"/>
                <a:sym typeface="Georgia"/>
              </a:rPr>
              <a:t>N</a:t>
            </a:r>
            <a:r>
              <a:rPr b="1" lang="en-US" sz="2164">
                <a:solidFill>
                  <a:schemeClr val="dk2"/>
                </a:solidFill>
                <a:latin typeface="Georgia"/>
                <a:ea typeface="Georgia"/>
                <a:cs typeface="Georgia"/>
                <a:sym typeface="Georgia"/>
              </a:rPr>
              <a:t>utrition Education Recommendation 1</a:t>
            </a:r>
            <a:r>
              <a:rPr lang="en-US" sz="2164">
                <a:solidFill>
                  <a:schemeClr val="dk2"/>
                </a:solidFill>
                <a:latin typeface="Georgia"/>
                <a:ea typeface="Georgia"/>
                <a:cs typeface="Georgia"/>
                <a:sym typeface="Georgia"/>
              </a:rPr>
              <a:t> - Develop a district-wide comprehensive and equitable approach to nutrition education</a:t>
            </a:r>
            <a:endParaRPr sz="2164">
              <a:solidFill>
                <a:schemeClr val="dk2"/>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1.1</a:t>
            </a:r>
            <a:r>
              <a:rPr lang="en-US" sz="1800">
                <a:solidFill>
                  <a:srgbClr val="53585F"/>
                </a:solidFill>
                <a:latin typeface="Georgia"/>
                <a:ea typeface="Georgia"/>
                <a:cs typeface="Georgia"/>
                <a:sym typeface="Georgia"/>
              </a:rPr>
              <a:t> Establish nutrition education goals for each grade that build upon the previous year’s lessons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1.2</a:t>
            </a:r>
            <a:r>
              <a:rPr lang="en-US" sz="1800">
                <a:solidFill>
                  <a:srgbClr val="53585F"/>
                </a:solidFill>
                <a:latin typeface="Georgia"/>
                <a:ea typeface="Georgia"/>
                <a:cs typeface="Georgia"/>
                <a:sym typeface="Georgia"/>
              </a:rPr>
              <a:t> Create and implement a nutrition education curriculum aligned with Common Core State Standards through collaboration with the academic departments and organizational partners</a:t>
            </a:r>
            <a:endParaRPr sz="1800">
              <a:solidFill>
                <a:srgbClr val="53585F"/>
              </a:solidFill>
              <a:latin typeface="Georgia"/>
              <a:ea typeface="Georgia"/>
              <a:cs typeface="Georgia"/>
              <a:sym typeface="Georgia"/>
            </a:endParaRPr>
          </a:p>
        </p:txBody>
      </p:sp>
      <p:pic>
        <p:nvPicPr>
          <p:cNvPr id="377" name="Google Shape;377;p58"/>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59"/>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Nutrition education</a:t>
            </a:r>
            <a:endParaRPr sz="3300">
              <a:solidFill>
                <a:srgbClr val="999999"/>
              </a:solidFill>
            </a:endParaRPr>
          </a:p>
        </p:txBody>
      </p:sp>
      <p:sp>
        <p:nvSpPr>
          <p:cNvPr id="383" name="Google Shape;383;p59"/>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Nutrition Education Recommendation 2</a:t>
            </a:r>
            <a:r>
              <a:rPr lang="en-US" sz="2164">
                <a:solidFill>
                  <a:schemeClr val="dk2"/>
                </a:solidFill>
                <a:latin typeface="Georgia"/>
                <a:ea typeface="Georgia"/>
                <a:cs typeface="Georgia"/>
                <a:sym typeface="Georgia"/>
              </a:rPr>
              <a:t> - Designate one person to oversee nutrition education in the district, with responsibilities as follows</a:t>
            </a:r>
            <a:endParaRPr sz="2164">
              <a:solidFill>
                <a:schemeClr val="dk2"/>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2.1</a:t>
            </a:r>
            <a:r>
              <a:rPr lang="en-US" sz="1800">
                <a:solidFill>
                  <a:srgbClr val="53585F"/>
                </a:solidFill>
                <a:latin typeface="Georgia"/>
                <a:ea typeface="Georgia"/>
                <a:cs typeface="Georgia"/>
                <a:sym typeface="Georgia"/>
              </a:rPr>
              <a:t> Coordinate existing nutrition education efforts by partner organizations, eliminating redundancies and increasing reach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2.2</a:t>
            </a:r>
            <a:r>
              <a:rPr lang="en-US" sz="1800">
                <a:solidFill>
                  <a:srgbClr val="53585F"/>
                </a:solidFill>
                <a:latin typeface="Georgia"/>
                <a:ea typeface="Georgia"/>
                <a:cs typeface="Georgia"/>
                <a:sym typeface="Georgia"/>
              </a:rPr>
              <a:t> Provide resources and training to teachers on how to teach basic nutrition education</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2.3</a:t>
            </a:r>
            <a:r>
              <a:rPr lang="en-US" sz="1800">
                <a:solidFill>
                  <a:srgbClr val="53585F"/>
                </a:solidFill>
                <a:latin typeface="Georgia"/>
                <a:ea typeface="Georgia"/>
                <a:cs typeface="Georgia"/>
                <a:sym typeface="Georgia"/>
              </a:rPr>
              <a:t> Leverage funding opportunities among the district and partner organizations by collaborating on grant proposals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2.4</a:t>
            </a:r>
            <a:r>
              <a:rPr lang="en-US" sz="1800">
                <a:solidFill>
                  <a:srgbClr val="53585F"/>
                </a:solidFill>
                <a:latin typeface="Georgia"/>
                <a:ea typeface="Georgia"/>
                <a:cs typeface="Georgia"/>
                <a:sym typeface="Georgia"/>
              </a:rPr>
              <a:t> Convene bi-annual meetings among partner organizations </a:t>
            </a:r>
            <a:endParaRPr sz="1800">
              <a:solidFill>
                <a:srgbClr val="53585F"/>
              </a:solidFill>
              <a:latin typeface="Georgia"/>
              <a:ea typeface="Georgia"/>
              <a:cs typeface="Georgia"/>
              <a:sym typeface="Georgia"/>
            </a:endParaRPr>
          </a:p>
        </p:txBody>
      </p:sp>
      <p:pic>
        <p:nvPicPr>
          <p:cNvPr id="384" name="Google Shape;384;p59"/>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60"/>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Nutrition education</a:t>
            </a:r>
            <a:endParaRPr sz="3300">
              <a:solidFill>
                <a:srgbClr val="999999"/>
              </a:solidFill>
            </a:endParaRPr>
          </a:p>
        </p:txBody>
      </p:sp>
      <p:sp>
        <p:nvSpPr>
          <p:cNvPr id="390" name="Google Shape;390;p60"/>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Nutrition Education Recommendation 3</a:t>
            </a:r>
            <a:r>
              <a:rPr lang="en-US" sz="2164">
                <a:solidFill>
                  <a:schemeClr val="dk2"/>
                </a:solidFill>
                <a:latin typeface="Georgia"/>
                <a:ea typeface="Georgia"/>
                <a:cs typeface="Georgia"/>
                <a:sym typeface="Georgia"/>
              </a:rPr>
              <a:t> - Prioritize and implement nutrition education in schools</a:t>
            </a:r>
            <a:endParaRPr sz="2164">
              <a:solidFill>
                <a:schemeClr val="dk2"/>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3.1</a:t>
            </a:r>
            <a:r>
              <a:rPr lang="en-US" sz="1800">
                <a:solidFill>
                  <a:srgbClr val="53585F"/>
                </a:solidFill>
                <a:latin typeface="Georgia"/>
                <a:ea typeface="Georgia"/>
                <a:cs typeface="Georgia"/>
                <a:sym typeface="Georgia"/>
              </a:rPr>
              <a:t> Equip schools with the basic infrastructure to teach nutrition education</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3.2</a:t>
            </a:r>
            <a:r>
              <a:rPr lang="en-US" sz="1800">
                <a:solidFill>
                  <a:srgbClr val="53585F"/>
                </a:solidFill>
                <a:latin typeface="Georgia"/>
                <a:ea typeface="Georgia"/>
                <a:cs typeface="Georgia"/>
                <a:sym typeface="Georgia"/>
              </a:rPr>
              <a:t> Provide a stipend to teachers who provide after-school nutrition programming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Clr>
                <a:schemeClr val="dk1"/>
              </a:buClr>
              <a:buSzPts val="1100"/>
              <a:buFont typeface="Arial"/>
              <a:buNone/>
            </a:pPr>
            <a:r>
              <a:rPr b="1" lang="en-US" sz="1800">
                <a:solidFill>
                  <a:srgbClr val="53585F"/>
                </a:solidFill>
                <a:latin typeface="Georgia"/>
                <a:ea typeface="Georgia"/>
                <a:cs typeface="Georgia"/>
                <a:sym typeface="Georgia"/>
              </a:rPr>
              <a:t>3.3</a:t>
            </a:r>
            <a:r>
              <a:rPr lang="en-US" sz="1800">
                <a:solidFill>
                  <a:srgbClr val="53585F"/>
                </a:solidFill>
                <a:latin typeface="Georgia"/>
                <a:ea typeface="Georgia"/>
                <a:cs typeface="Georgia"/>
                <a:sym typeface="Georgia"/>
              </a:rPr>
              <a:t> Foster greater awareness of available nutrition programs, and strengthen student and family participation </a:t>
            </a:r>
            <a:endParaRPr sz="1800">
              <a:solidFill>
                <a:srgbClr val="53585F"/>
              </a:solidFill>
              <a:latin typeface="Georgia"/>
              <a:ea typeface="Georgia"/>
              <a:cs typeface="Georgia"/>
              <a:sym typeface="Georgia"/>
            </a:endParaRPr>
          </a:p>
        </p:txBody>
      </p:sp>
      <p:pic>
        <p:nvPicPr>
          <p:cNvPr id="391" name="Google Shape;391;p60"/>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61"/>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Sustainable practices </a:t>
            </a:r>
            <a:endParaRPr sz="3300">
              <a:solidFill>
                <a:srgbClr val="999999"/>
              </a:solidFill>
            </a:endParaRPr>
          </a:p>
        </p:txBody>
      </p:sp>
      <p:sp>
        <p:nvSpPr>
          <p:cNvPr id="397" name="Google Shape;397;p61"/>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Sustainable Practices Recommendation 1</a:t>
            </a:r>
            <a:r>
              <a:rPr lang="en-US" sz="2164">
                <a:solidFill>
                  <a:schemeClr val="dk2"/>
                </a:solidFill>
                <a:latin typeface="Georgia"/>
                <a:ea typeface="Georgia"/>
                <a:cs typeface="Georgia"/>
                <a:sym typeface="Georgia"/>
              </a:rPr>
              <a:t> - Develop measurable local food procurement goals for Food Services</a:t>
            </a:r>
            <a:endParaRPr sz="2164">
              <a:solidFill>
                <a:srgbClr val="53585F"/>
              </a:solidFill>
              <a:latin typeface="Georgia"/>
              <a:ea typeface="Georgia"/>
              <a:cs typeface="Georgia"/>
              <a:sym typeface="Georgia"/>
            </a:endParaRPr>
          </a:p>
          <a:p>
            <a:pPr indent="0" lvl="0" marL="0" rtl="0" algn="l">
              <a:lnSpc>
                <a:spcPct val="115000"/>
              </a:lnSpc>
              <a:spcBef>
                <a:spcPts val="25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1.1</a:t>
            </a:r>
            <a:r>
              <a:rPr lang="en-US" sz="1800">
                <a:solidFill>
                  <a:srgbClr val="53585F"/>
                </a:solidFill>
                <a:latin typeface="Georgia"/>
                <a:ea typeface="Georgia"/>
                <a:cs typeface="Georgia"/>
                <a:sym typeface="Georgia"/>
              </a:rPr>
              <a:t> Set local food purchasing goal to at least 20-25% of total food budget</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1.2</a:t>
            </a:r>
            <a:r>
              <a:rPr lang="en-US" sz="1800">
                <a:solidFill>
                  <a:srgbClr val="53585F"/>
                </a:solidFill>
                <a:latin typeface="Georgia"/>
                <a:ea typeface="Georgia"/>
                <a:cs typeface="Georgia"/>
                <a:sym typeface="Georgia"/>
              </a:rPr>
              <a:t> Launch a marketing campaign to promote local food among the school community</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1.3</a:t>
            </a:r>
            <a:r>
              <a:rPr lang="en-US" sz="1800">
                <a:solidFill>
                  <a:srgbClr val="53585F"/>
                </a:solidFill>
                <a:latin typeface="Georgia"/>
                <a:ea typeface="Georgia"/>
                <a:cs typeface="Georgia"/>
                <a:sym typeface="Georgia"/>
              </a:rPr>
              <a:t> Prioritize local food procurement from small Maine farms </a:t>
            </a:r>
            <a:endParaRPr b="1"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None/>
            </a:pPr>
            <a:r>
              <a:t/>
            </a:r>
            <a:endParaRPr b="1" sz="3000">
              <a:solidFill>
                <a:schemeClr val="dk1"/>
              </a:solidFill>
              <a:latin typeface="Times New Roman"/>
              <a:ea typeface="Times New Roman"/>
              <a:cs typeface="Times New Roman"/>
              <a:sym typeface="Times New Roman"/>
            </a:endParaRPr>
          </a:p>
        </p:txBody>
      </p:sp>
      <p:pic>
        <p:nvPicPr>
          <p:cNvPr id="398" name="Google Shape;398;p61"/>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62"/>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Sustainable practices </a:t>
            </a:r>
            <a:endParaRPr sz="3300">
              <a:solidFill>
                <a:srgbClr val="999999"/>
              </a:solidFill>
            </a:endParaRPr>
          </a:p>
        </p:txBody>
      </p:sp>
      <p:sp>
        <p:nvSpPr>
          <p:cNvPr id="404" name="Google Shape;404;p62"/>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1000"/>
              </a:spcBef>
              <a:spcAft>
                <a:spcPts val="0"/>
              </a:spcAft>
              <a:buNone/>
            </a:pPr>
            <a:r>
              <a:rPr b="1" lang="en-US" sz="2164">
                <a:solidFill>
                  <a:srgbClr val="53585F"/>
                </a:solidFill>
                <a:latin typeface="Georgia"/>
                <a:ea typeface="Georgia"/>
                <a:cs typeface="Georgia"/>
                <a:sym typeface="Georgia"/>
              </a:rPr>
              <a:t>Sustainable Practices Recommendation 2</a:t>
            </a:r>
            <a:r>
              <a:rPr lang="en-US" sz="2164">
                <a:solidFill>
                  <a:srgbClr val="53585F"/>
                </a:solidFill>
                <a:latin typeface="Georgia"/>
                <a:ea typeface="Georgia"/>
                <a:cs typeface="Georgia"/>
                <a:sym typeface="Georgia"/>
              </a:rPr>
              <a:t> - Follow New England Environmental Finance Center’s</a:t>
            </a:r>
            <a:r>
              <a:rPr baseline="30000" i="1" lang="en-US" sz="1800">
                <a:solidFill>
                  <a:schemeClr val="dk2"/>
                </a:solidFill>
                <a:latin typeface="Georgia"/>
                <a:ea typeface="Georgia"/>
                <a:cs typeface="Georgia"/>
                <a:sym typeface="Georgia"/>
              </a:rPr>
              <a:t> 5 </a:t>
            </a:r>
            <a:r>
              <a:rPr lang="en-US" sz="2164">
                <a:solidFill>
                  <a:srgbClr val="53585F"/>
                </a:solidFill>
                <a:latin typeface="Georgia"/>
                <a:ea typeface="Georgia"/>
                <a:cs typeface="Georgia"/>
                <a:sym typeface="Georgia"/>
              </a:rPr>
              <a:t> best management practices for district-wide composting </a:t>
            </a:r>
            <a:endParaRPr sz="2164">
              <a:solidFill>
                <a:srgbClr val="53585F"/>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2.1</a:t>
            </a:r>
            <a:r>
              <a:rPr lang="en-US" sz="1800">
                <a:solidFill>
                  <a:srgbClr val="53585F"/>
                </a:solidFill>
                <a:latin typeface="Georgia"/>
                <a:ea typeface="Georgia"/>
                <a:cs typeface="Georgia"/>
                <a:sym typeface="Georgia"/>
              </a:rPr>
              <a:t> Involve custodial and lunchroom staff in trainings and discussions</a:t>
            </a:r>
            <a:endParaRPr sz="1800">
              <a:solidFill>
                <a:srgbClr val="53585F"/>
              </a:solidFill>
              <a:highlight>
                <a:srgbClr val="FFFF00"/>
              </a:highlight>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2.2</a:t>
            </a:r>
            <a:r>
              <a:rPr lang="en-US" sz="1800">
                <a:solidFill>
                  <a:srgbClr val="53585F"/>
                </a:solidFill>
                <a:latin typeface="Georgia"/>
                <a:ea typeface="Georgia"/>
                <a:cs typeface="Georgia"/>
                <a:sym typeface="Georgia"/>
              </a:rPr>
              <a:t> Supply school cafeterias with additional composting and waste sorting stations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2.3</a:t>
            </a:r>
            <a:r>
              <a:rPr lang="en-US" sz="1800">
                <a:solidFill>
                  <a:srgbClr val="53585F"/>
                </a:solidFill>
                <a:latin typeface="Georgia"/>
                <a:ea typeface="Georgia"/>
                <a:cs typeface="Georgia"/>
                <a:sym typeface="Georgia"/>
              </a:rPr>
              <a:t> Incorporate composting into education goals, and involve students in composting</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None/>
            </a:pPr>
            <a:r>
              <a:t/>
            </a:r>
            <a:endParaRPr b="1" sz="3000">
              <a:solidFill>
                <a:schemeClr val="dk1"/>
              </a:solidFill>
              <a:latin typeface="Times New Roman"/>
              <a:ea typeface="Times New Roman"/>
              <a:cs typeface="Times New Roman"/>
              <a:sym typeface="Times New Roman"/>
            </a:endParaRPr>
          </a:p>
        </p:txBody>
      </p:sp>
      <p:sp>
        <p:nvSpPr>
          <p:cNvPr id="405" name="Google Shape;405;p62"/>
          <p:cNvSpPr txBox="1"/>
          <p:nvPr/>
        </p:nvSpPr>
        <p:spPr>
          <a:xfrm>
            <a:off x="106900" y="9103375"/>
            <a:ext cx="12844500" cy="534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aseline="30000" i="1" lang="en-US" sz="1200">
                <a:solidFill>
                  <a:srgbClr val="999999"/>
                </a:solidFill>
                <a:latin typeface="Georgia"/>
                <a:ea typeface="Georgia"/>
                <a:cs typeface="Georgia"/>
                <a:sym typeface="Georgia"/>
              </a:rPr>
              <a:t>5</a:t>
            </a:r>
            <a:r>
              <a:rPr i="1" lang="en-US" sz="1200">
                <a:solidFill>
                  <a:srgbClr val="999999"/>
                </a:solidFill>
                <a:latin typeface="Georgia"/>
                <a:ea typeface="Georgia"/>
                <a:cs typeface="Georgia"/>
                <a:sym typeface="Georgia"/>
              </a:rPr>
              <a:t>Sheils, M., &amp; Webster, S. (n.d.). School Cafeteria Recycling &amp; Composting. Retrieved July 28, 2018, from http://neefc.org/index.php/projects/school-cafeteria-recycling-composting.</a:t>
            </a:r>
            <a:endParaRPr i="1" sz="1200">
              <a:solidFill>
                <a:srgbClr val="999999"/>
              </a:solidFill>
              <a:latin typeface="Georgia"/>
              <a:ea typeface="Georgia"/>
              <a:cs typeface="Georgia"/>
              <a:sym typeface="Georgia"/>
            </a:endParaRPr>
          </a:p>
        </p:txBody>
      </p:sp>
      <p:pic>
        <p:nvPicPr>
          <p:cNvPr id="406" name="Google Shape;406;p62"/>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63"/>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Recommendations</a:t>
            </a:r>
            <a:r>
              <a:rPr b="0" i="0" lang="en-US" sz="3300" u="none" cap="none" strike="noStrike">
                <a:solidFill>
                  <a:srgbClr val="A6AAA9"/>
                </a:solidFill>
                <a:latin typeface="Georgia"/>
                <a:ea typeface="Georgia"/>
                <a:cs typeface="Georgia"/>
                <a:sym typeface="Georgia"/>
              </a:rPr>
              <a:t> </a:t>
            </a:r>
            <a:r>
              <a:rPr lang="en-US" sz="3300">
                <a:solidFill>
                  <a:srgbClr val="999999"/>
                </a:solidFill>
                <a:latin typeface="Georgia"/>
                <a:ea typeface="Georgia"/>
                <a:cs typeface="Georgia"/>
                <a:sym typeface="Georgia"/>
              </a:rPr>
              <a:t>Sustainable practices </a:t>
            </a:r>
            <a:endParaRPr sz="3300">
              <a:solidFill>
                <a:srgbClr val="999999"/>
              </a:solidFill>
            </a:endParaRPr>
          </a:p>
        </p:txBody>
      </p:sp>
      <p:sp>
        <p:nvSpPr>
          <p:cNvPr id="412" name="Google Shape;412;p63"/>
          <p:cNvSpPr txBox="1"/>
          <p:nvPr/>
        </p:nvSpPr>
        <p:spPr>
          <a:xfrm>
            <a:off x="952500" y="2781300"/>
            <a:ext cx="11291400" cy="6501600"/>
          </a:xfrm>
          <a:prstGeom prst="rect">
            <a:avLst/>
          </a:prstGeom>
          <a:noFill/>
          <a:ln>
            <a:noFill/>
          </a:ln>
        </p:spPr>
        <p:txBody>
          <a:bodyPr anchorCtr="0" anchor="t" bIns="50800" lIns="50800" spcFirstLastPara="1" rIns="50800" wrap="square" tIns="50800">
            <a:noAutofit/>
          </a:bodyPr>
          <a:lstStyle/>
          <a:p>
            <a:pPr indent="0" lvl="0" marL="0" rtl="0" algn="l">
              <a:lnSpc>
                <a:spcPct val="190000"/>
              </a:lnSpc>
              <a:spcBef>
                <a:spcPts val="1000"/>
              </a:spcBef>
              <a:spcAft>
                <a:spcPts val="0"/>
              </a:spcAft>
              <a:buNone/>
            </a:pPr>
            <a:r>
              <a:rPr b="1" lang="en-US" sz="2164">
                <a:solidFill>
                  <a:schemeClr val="dk2"/>
                </a:solidFill>
                <a:latin typeface="Georgia"/>
                <a:ea typeface="Georgia"/>
                <a:cs typeface="Georgia"/>
                <a:sym typeface="Georgia"/>
              </a:rPr>
              <a:t>Sustainable Practices Recommendation 3</a:t>
            </a:r>
            <a:r>
              <a:rPr lang="en-US" sz="2164">
                <a:solidFill>
                  <a:schemeClr val="dk2"/>
                </a:solidFill>
                <a:latin typeface="Georgia"/>
                <a:ea typeface="Georgia"/>
                <a:cs typeface="Georgia"/>
                <a:sym typeface="Georgia"/>
              </a:rPr>
              <a:t> - Institute sustainable practices in cafeteria purchases and operations</a:t>
            </a:r>
            <a:endParaRPr sz="2164">
              <a:solidFill>
                <a:schemeClr val="dk2"/>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3.1</a:t>
            </a:r>
            <a:r>
              <a:rPr lang="en-US" sz="1800">
                <a:solidFill>
                  <a:srgbClr val="53585F"/>
                </a:solidFill>
                <a:latin typeface="Georgia"/>
                <a:ea typeface="Georgia"/>
                <a:cs typeface="Georgia"/>
                <a:sym typeface="Georgia"/>
              </a:rPr>
              <a:t> Clarify and institutionalize consistent share table practices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3.2</a:t>
            </a:r>
            <a:r>
              <a:rPr lang="en-US" sz="1800">
                <a:solidFill>
                  <a:srgbClr val="53585F"/>
                </a:solidFill>
                <a:latin typeface="Georgia"/>
                <a:ea typeface="Georgia"/>
                <a:cs typeface="Georgia"/>
                <a:sym typeface="Georgia"/>
              </a:rPr>
              <a:t> Purchase compostable or reusable utensils</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3.3</a:t>
            </a:r>
            <a:r>
              <a:rPr lang="en-US" sz="1800">
                <a:solidFill>
                  <a:srgbClr val="53585F"/>
                </a:solidFill>
                <a:latin typeface="Georgia"/>
                <a:ea typeface="Georgia"/>
                <a:cs typeface="Georgia"/>
                <a:sym typeface="Georgia"/>
              </a:rPr>
              <a:t> Reduce use of single-use plastic by decreasing use of plastic straws and packaged cutlery</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0"/>
              </a:spcAft>
              <a:buClr>
                <a:schemeClr val="dk1"/>
              </a:buClr>
              <a:buSzPts val="1100"/>
              <a:buFont typeface="Arial"/>
              <a:buNone/>
            </a:pPr>
            <a:r>
              <a:rPr b="1" lang="en-US" sz="1800">
                <a:solidFill>
                  <a:srgbClr val="53585F"/>
                </a:solidFill>
                <a:latin typeface="Georgia"/>
                <a:ea typeface="Georgia"/>
                <a:cs typeface="Georgia"/>
                <a:sym typeface="Georgia"/>
              </a:rPr>
              <a:t>3.4</a:t>
            </a:r>
            <a:r>
              <a:rPr lang="en-US" sz="1800">
                <a:solidFill>
                  <a:srgbClr val="53585F"/>
                </a:solidFill>
                <a:latin typeface="Georgia"/>
                <a:ea typeface="Georgia"/>
                <a:cs typeface="Georgia"/>
                <a:sym typeface="Georgia"/>
              </a:rPr>
              <a:t> Use pump dispensers instead of individual packets for condiments </a:t>
            </a:r>
            <a:endParaRPr sz="1800">
              <a:solidFill>
                <a:srgbClr val="53585F"/>
              </a:solidFill>
              <a:latin typeface="Georgia"/>
              <a:ea typeface="Georgia"/>
              <a:cs typeface="Georgia"/>
              <a:sym typeface="Georgia"/>
            </a:endParaRPr>
          </a:p>
          <a:p>
            <a:pPr indent="0" lvl="0" marL="0" rtl="0" algn="l">
              <a:lnSpc>
                <a:spcPct val="115000"/>
              </a:lnSpc>
              <a:spcBef>
                <a:spcPts val="1000"/>
              </a:spcBef>
              <a:spcAft>
                <a:spcPts val="1000"/>
              </a:spcAft>
              <a:buNone/>
            </a:pPr>
            <a:r>
              <a:t/>
            </a:r>
            <a:endParaRPr b="1" sz="3000">
              <a:solidFill>
                <a:schemeClr val="dk1"/>
              </a:solidFill>
              <a:latin typeface="Times New Roman"/>
              <a:ea typeface="Times New Roman"/>
              <a:cs typeface="Times New Roman"/>
              <a:sym typeface="Times New Roman"/>
            </a:endParaRPr>
          </a:p>
        </p:txBody>
      </p:sp>
      <p:pic>
        <p:nvPicPr>
          <p:cNvPr id="413" name="Google Shape;413;p63"/>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20"/>
          <p:cNvSpPr txBox="1"/>
          <p:nvPr>
            <p:ph idx="1" type="body"/>
          </p:nvPr>
        </p:nvSpPr>
        <p:spPr>
          <a:xfrm>
            <a:off x="952500" y="2603500"/>
            <a:ext cx="11099700" cy="6286500"/>
          </a:xfrm>
          <a:prstGeom prst="rect">
            <a:avLst/>
          </a:prstGeom>
        </p:spPr>
        <p:txBody>
          <a:bodyPr anchorCtr="0" anchor="ctr" bIns="50800" lIns="50800" spcFirstLastPara="1" rIns="50800" wrap="square" tIns="50800">
            <a:noAutofit/>
          </a:bodyPr>
          <a:lstStyle/>
          <a:p>
            <a:pPr indent="-419100" lvl="0" marL="914400" rtl="0" algn="l">
              <a:lnSpc>
                <a:spcPct val="200000"/>
              </a:lnSpc>
              <a:spcBef>
                <a:spcPts val="0"/>
              </a:spcBef>
              <a:spcAft>
                <a:spcPts val="0"/>
              </a:spcAft>
              <a:buClr>
                <a:srgbClr val="53585F"/>
              </a:buClr>
              <a:buSzPts val="3000"/>
              <a:buFont typeface="Georgia"/>
              <a:buAutoNum type="arabicParenR"/>
            </a:pPr>
            <a:r>
              <a:rPr lang="en-US">
                <a:solidFill>
                  <a:srgbClr val="53585F"/>
                </a:solidFill>
                <a:latin typeface="Georgia"/>
                <a:ea typeface="Georgia"/>
                <a:cs typeface="Georgia"/>
                <a:sym typeface="Georgia"/>
              </a:rPr>
              <a:t>Charitable f</a:t>
            </a:r>
            <a:r>
              <a:rPr lang="en-US">
                <a:solidFill>
                  <a:srgbClr val="53585F"/>
                </a:solidFill>
                <a:latin typeface="Georgia"/>
                <a:ea typeface="Georgia"/>
                <a:cs typeface="Georgia"/>
                <a:sym typeface="Georgia"/>
              </a:rPr>
              <a:t>ood programs</a:t>
            </a:r>
            <a:endParaRPr>
              <a:solidFill>
                <a:srgbClr val="53585F"/>
              </a:solidFill>
              <a:latin typeface="Georgia"/>
              <a:ea typeface="Georgia"/>
              <a:cs typeface="Georgia"/>
              <a:sym typeface="Georgia"/>
            </a:endParaRPr>
          </a:p>
          <a:p>
            <a:pPr indent="-419100" lvl="0" marL="914400" rtl="0" algn="l">
              <a:lnSpc>
                <a:spcPct val="200000"/>
              </a:lnSpc>
              <a:spcBef>
                <a:spcPts val="0"/>
              </a:spcBef>
              <a:spcAft>
                <a:spcPts val="0"/>
              </a:spcAft>
              <a:buClr>
                <a:srgbClr val="53585F"/>
              </a:buClr>
              <a:buSzPts val="3000"/>
              <a:buFont typeface="Georgia"/>
              <a:buAutoNum type="arabicParenR"/>
            </a:pPr>
            <a:r>
              <a:rPr lang="en-US">
                <a:solidFill>
                  <a:srgbClr val="53585F"/>
                </a:solidFill>
                <a:latin typeface="Georgia"/>
                <a:ea typeface="Georgia"/>
                <a:cs typeface="Georgia"/>
                <a:sym typeface="Georgia"/>
              </a:rPr>
              <a:t>Federal nutrition programs</a:t>
            </a:r>
            <a:endParaRPr>
              <a:solidFill>
                <a:srgbClr val="53585F"/>
              </a:solidFill>
              <a:latin typeface="Georgia"/>
              <a:ea typeface="Georgia"/>
              <a:cs typeface="Georgia"/>
              <a:sym typeface="Georgia"/>
            </a:endParaRPr>
          </a:p>
          <a:p>
            <a:pPr indent="-419100" lvl="0" marL="914400" rtl="0" algn="l">
              <a:lnSpc>
                <a:spcPct val="200000"/>
              </a:lnSpc>
              <a:spcBef>
                <a:spcPts val="0"/>
              </a:spcBef>
              <a:spcAft>
                <a:spcPts val="0"/>
              </a:spcAft>
              <a:buClr>
                <a:srgbClr val="53585F"/>
              </a:buClr>
              <a:buSzPts val="3000"/>
              <a:buFont typeface="Georgia"/>
              <a:buAutoNum type="arabicParenR"/>
            </a:pPr>
            <a:r>
              <a:rPr lang="en-US">
                <a:solidFill>
                  <a:srgbClr val="53585F"/>
                </a:solidFill>
                <a:latin typeface="Georgia"/>
                <a:ea typeface="Georgia"/>
                <a:cs typeface="Georgia"/>
                <a:sym typeface="Georgia"/>
              </a:rPr>
              <a:t>School gardens</a:t>
            </a:r>
            <a:endParaRPr>
              <a:solidFill>
                <a:srgbClr val="53585F"/>
              </a:solidFill>
              <a:latin typeface="Georgia"/>
              <a:ea typeface="Georgia"/>
              <a:cs typeface="Georgia"/>
              <a:sym typeface="Georgia"/>
            </a:endParaRPr>
          </a:p>
          <a:p>
            <a:pPr indent="-419100" lvl="0" marL="914400" rtl="0" algn="l">
              <a:lnSpc>
                <a:spcPct val="200000"/>
              </a:lnSpc>
              <a:spcBef>
                <a:spcPts val="0"/>
              </a:spcBef>
              <a:spcAft>
                <a:spcPts val="0"/>
              </a:spcAft>
              <a:buClr>
                <a:srgbClr val="53585F"/>
              </a:buClr>
              <a:buSzPts val="3000"/>
              <a:buFont typeface="Georgia"/>
              <a:buAutoNum type="arabicParenR"/>
            </a:pPr>
            <a:r>
              <a:rPr lang="en-US">
                <a:solidFill>
                  <a:srgbClr val="53585F"/>
                </a:solidFill>
                <a:latin typeface="Georgia"/>
                <a:ea typeface="Georgia"/>
                <a:cs typeface="Georgia"/>
                <a:sym typeface="Georgia"/>
              </a:rPr>
              <a:t>Nutrition </a:t>
            </a:r>
            <a:r>
              <a:rPr lang="en-US">
                <a:latin typeface="Georgia"/>
                <a:ea typeface="Georgia"/>
                <a:cs typeface="Georgia"/>
                <a:sym typeface="Georgia"/>
              </a:rPr>
              <a:t>education</a:t>
            </a:r>
            <a:endParaRPr>
              <a:solidFill>
                <a:srgbClr val="53585F"/>
              </a:solidFill>
              <a:latin typeface="Georgia"/>
              <a:ea typeface="Georgia"/>
              <a:cs typeface="Georgia"/>
              <a:sym typeface="Georgia"/>
            </a:endParaRPr>
          </a:p>
          <a:p>
            <a:pPr indent="-419100" lvl="0" marL="914400" rtl="0" algn="l">
              <a:lnSpc>
                <a:spcPct val="200000"/>
              </a:lnSpc>
              <a:spcBef>
                <a:spcPts val="0"/>
              </a:spcBef>
              <a:spcAft>
                <a:spcPts val="0"/>
              </a:spcAft>
              <a:buClr>
                <a:srgbClr val="53585F"/>
              </a:buClr>
              <a:buSzPts val="3000"/>
              <a:buFont typeface="Georgia"/>
              <a:buAutoNum type="arabicParenR"/>
            </a:pPr>
            <a:r>
              <a:rPr lang="en-US">
                <a:solidFill>
                  <a:srgbClr val="53585F"/>
                </a:solidFill>
                <a:latin typeface="Georgia"/>
                <a:ea typeface="Georgia"/>
                <a:cs typeface="Georgia"/>
                <a:sym typeface="Georgia"/>
              </a:rPr>
              <a:t>Sustainable food practices</a:t>
            </a:r>
            <a:endParaRPr>
              <a:solidFill>
                <a:srgbClr val="53585F"/>
              </a:solidFill>
            </a:endParaRPr>
          </a:p>
          <a:p>
            <a:pPr indent="0" lvl="0" marL="0" rtl="0" algn="l">
              <a:spcBef>
                <a:spcPts val="4200"/>
              </a:spcBef>
              <a:spcAft>
                <a:spcPts val="0"/>
              </a:spcAft>
              <a:buNone/>
            </a:pPr>
            <a:r>
              <a:t/>
            </a:r>
            <a:endParaRPr/>
          </a:p>
        </p:txBody>
      </p:sp>
      <p:sp>
        <p:nvSpPr>
          <p:cNvPr id="95" name="Google Shape;95;p20"/>
          <p:cNvSpPr txBox="1"/>
          <p:nvPr>
            <p:ph type="title"/>
          </p:nvPr>
        </p:nvSpPr>
        <p:spPr>
          <a:xfrm>
            <a:off x="9525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The Five Categories of the School Food System</a:t>
            </a:r>
            <a:endParaRPr sz="3300">
              <a:solidFill>
                <a:srgbClr val="CCCCCC"/>
              </a:solidFill>
            </a:endParaRPr>
          </a:p>
        </p:txBody>
      </p:sp>
      <p:pic>
        <p:nvPicPr>
          <p:cNvPr id="96" name="Google Shape;96;p20"/>
          <p:cNvPicPr preferRelativeResize="0"/>
          <p:nvPr/>
        </p:nvPicPr>
        <p:blipFill>
          <a:blip r:embed="rId3">
            <a:alphaModFix/>
          </a:blip>
          <a:stretch>
            <a:fillRect/>
          </a:stretch>
        </p:blipFill>
        <p:spPr>
          <a:xfrm>
            <a:off x="7337315" y="2170574"/>
            <a:ext cx="4714885" cy="6286503"/>
          </a:xfrm>
          <a:prstGeom prst="rect">
            <a:avLst/>
          </a:prstGeom>
          <a:noFill/>
          <a:ln>
            <a:noFill/>
          </a:ln>
        </p:spPr>
      </p:pic>
      <p:pic>
        <p:nvPicPr>
          <p:cNvPr id="97" name="Google Shape;97;p20"/>
          <p:cNvPicPr preferRelativeResize="0"/>
          <p:nvPr/>
        </p:nvPicPr>
        <p:blipFill>
          <a:blip r:embed="rId4">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1"/>
          <p:cNvSpPr txBox="1"/>
          <p:nvPr/>
        </p:nvSpPr>
        <p:spPr>
          <a:xfrm>
            <a:off x="952500" y="2324100"/>
            <a:ext cx="11099700" cy="6691200"/>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Clr>
                <a:srgbClr val="53585F"/>
              </a:buClr>
              <a:buSzPts val="2775"/>
              <a:buFont typeface="Georgia"/>
              <a:buNone/>
            </a:pPr>
            <a:r>
              <a:rPr lang="en-US" sz="1600">
                <a:solidFill>
                  <a:srgbClr val="53585F"/>
                </a:solidFill>
                <a:latin typeface="Georgia"/>
                <a:ea typeface="Georgia"/>
                <a:cs typeface="Georgia"/>
                <a:sym typeface="Georgia"/>
              </a:rPr>
              <a:t>Food Fuels Learning began this work by articulating goals in each of the five categories of the school food system:</a:t>
            </a:r>
            <a:endParaRPr sz="1600">
              <a:solidFill>
                <a:srgbClr val="53585F"/>
              </a:solidFill>
              <a:latin typeface="Georgia"/>
              <a:ea typeface="Georgia"/>
              <a:cs typeface="Georgia"/>
              <a:sym typeface="Georgia"/>
            </a:endParaRPr>
          </a:p>
          <a:p>
            <a:pPr indent="-330200" lvl="0" marL="457200" marR="0" rtl="0" algn="l">
              <a:lnSpc>
                <a:spcPct val="190000"/>
              </a:lnSpc>
              <a:spcBef>
                <a:spcPts val="1000"/>
              </a:spcBef>
              <a:spcAft>
                <a:spcPts val="0"/>
              </a:spcAft>
              <a:buClr>
                <a:srgbClr val="53585F"/>
              </a:buClr>
              <a:buSzPts val="1600"/>
              <a:buFont typeface="Georgia"/>
              <a:buAutoNum type="arabicPeriod"/>
            </a:pPr>
            <a:r>
              <a:rPr b="1" lang="en-US" sz="1600">
                <a:solidFill>
                  <a:srgbClr val="53585F"/>
                </a:solidFill>
                <a:latin typeface="Georgia"/>
                <a:ea typeface="Georgia"/>
                <a:cs typeface="Georgia"/>
                <a:sym typeface="Georgia"/>
              </a:rPr>
              <a:t>Charitable food programs </a:t>
            </a:r>
            <a:r>
              <a:rPr lang="en-US" sz="1600">
                <a:solidFill>
                  <a:srgbClr val="53585F"/>
                </a:solidFill>
                <a:latin typeface="Georgia"/>
                <a:ea typeface="Georgia"/>
                <a:cs typeface="Georgia"/>
                <a:sym typeface="Georgia"/>
              </a:rPr>
              <a:t>- Ensure that all children at risk of food insecurity have access to adequate, culturally relevant, nutritious food both at school and to supplement their diet beyond school</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AutoNum type="arabicPeriod"/>
            </a:pPr>
            <a:r>
              <a:rPr b="1" lang="en-US" sz="1600">
                <a:solidFill>
                  <a:srgbClr val="53585F"/>
                </a:solidFill>
                <a:latin typeface="Georgia"/>
                <a:ea typeface="Georgia"/>
                <a:cs typeface="Georgia"/>
                <a:sym typeface="Georgia"/>
              </a:rPr>
              <a:t>Federal nutrition programs </a:t>
            </a:r>
            <a:r>
              <a:rPr lang="en-US" sz="1600">
                <a:solidFill>
                  <a:srgbClr val="53585F"/>
                </a:solidFill>
                <a:latin typeface="Georgia"/>
                <a:ea typeface="Georgia"/>
                <a:cs typeface="Georgia"/>
                <a:sym typeface="Georgia"/>
              </a:rPr>
              <a:t>- Increase overall school meal participation and reduce challenges for food service staff</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AutoNum type="arabicPeriod"/>
            </a:pPr>
            <a:r>
              <a:rPr b="1" lang="en-US" sz="1600">
                <a:solidFill>
                  <a:srgbClr val="53585F"/>
                </a:solidFill>
                <a:latin typeface="Georgia"/>
                <a:ea typeface="Georgia"/>
                <a:cs typeface="Georgia"/>
                <a:sym typeface="Georgia"/>
              </a:rPr>
              <a:t>School gardens</a:t>
            </a:r>
            <a:r>
              <a:rPr lang="en-US" sz="1600">
                <a:solidFill>
                  <a:srgbClr val="53585F"/>
                </a:solidFill>
                <a:latin typeface="Georgia"/>
                <a:ea typeface="Georgia"/>
                <a:cs typeface="Georgia"/>
                <a:sym typeface="Georgia"/>
              </a:rPr>
              <a:t> - Assist every school in developing and maintaining a successful school garden and school garden programming</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AutoNum type="arabicPeriod"/>
            </a:pPr>
            <a:r>
              <a:rPr b="1" lang="en-US" sz="1600">
                <a:solidFill>
                  <a:srgbClr val="53585F"/>
                </a:solidFill>
                <a:latin typeface="Georgia"/>
                <a:ea typeface="Georgia"/>
                <a:cs typeface="Georgia"/>
                <a:sym typeface="Georgia"/>
              </a:rPr>
              <a:t>Nutrition education</a:t>
            </a:r>
            <a:r>
              <a:rPr lang="en-US" sz="1600">
                <a:solidFill>
                  <a:srgbClr val="53585F"/>
                </a:solidFill>
                <a:latin typeface="Georgia"/>
                <a:ea typeface="Georgia"/>
                <a:cs typeface="Georgia"/>
                <a:sym typeface="Georgia"/>
              </a:rPr>
              <a:t> - Provide schools with the tools they need to coordinate staff and organizational partners working to provide nutrition education to students</a:t>
            </a:r>
            <a:endParaRPr sz="1600">
              <a:solidFill>
                <a:srgbClr val="53585F"/>
              </a:solidFill>
              <a:latin typeface="Georgia"/>
              <a:ea typeface="Georgia"/>
              <a:cs typeface="Georgia"/>
              <a:sym typeface="Georgia"/>
            </a:endParaRPr>
          </a:p>
          <a:p>
            <a:pPr indent="-330200" lvl="0" marL="457200" marR="0" rtl="0" algn="l">
              <a:lnSpc>
                <a:spcPct val="190000"/>
              </a:lnSpc>
              <a:spcBef>
                <a:spcPts val="0"/>
              </a:spcBef>
              <a:spcAft>
                <a:spcPts val="0"/>
              </a:spcAft>
              <a:buClr>
                <a:srgbClr val="53585F"/>
              </a:buClr>
              <a:buSzPts val="1600"/>
              <a:buFont typeface="Georgia"/>
              <a:buAutoNum type="arabicPeriod"/>
            </a:pPr>
            <a:r>
              <a:rPr b="1" lang="en-US" sz="1600">
                <a:solidFill>
                  <a:srgbClr val="53585F"/>
                </a:solidFill>
                <a:latin typeface="Georgia"/>
                <a:ea typeface="Georgia"/>
                <a:cs typeface="Georgia"/>
                <a:sym typeface="Georgia"/>
              </a:rPr>
              <a:t>Sustainable practices</a:t>
            </a:r>
            <a:r>
              <a:rPr lang="en-US" sz="1600">
                <a:solidFill>
                  <a:srgbClr val="53585F"/>
                </a:solidFill>
                <a:latin typeface="Georgia"/>
                <a:ea typeface="Georgia"/>
                <a:cs typeface="Georgia"/>
                <a:sym typeface="Georgia"/>
              </a:rPr>
              <a:t> - Support schools in creating procurement, waste management, and other practices that minimize their environmental impact and encourage their investment in local communities</a:t>
            </a:r>
            <a:endParaRPr sz="1600">
              <a:solidFill>
                <a:srgbClr val="53585F"/>
              </a:solidFill>
              <a:latin typeface="Georgia"/>
              <a:ea typeface="Georgia"/>
              <a:cs typeface="Georgia"/>
              <a:sym typeface="Georgia"/>
            </a:endParaRPr>
          </a:p>
          <a:p>
            <a:pPr indent="0" lvl="0" marL="0" marR="0" rtl="0" algn="l">
              <a:lnSpc>
                <a:spcPct val="190000"/>
              </a:lnSpc>
              <a:spcBef>
                <a:spcPts val="1000"/>
              </a:spcBef>
              <a:spcAft>
                <a:spcPts val="0"/>
              </a:spcAft>
              <a:buNone/>
            </a:pPr>
            <a:r>
              <a:rPr lang="en-US" sz="1600">
                <a:solidFill>
                  <a:srgbClr val="53585F"/>
                </a:solidFill>
                <a:latin typeface="Georgia"/>
                <a:ea typeface="Georgia"/>
                <a:cs typeface="Georgia"/>
                <a:sym typeface="Georgia"/>
              </a:rPr>
              <a:t>In pursuit of these goals, Food Fuels Learning conducted a needs assessment to explore the presence and impact of activities within each of these five categories throughout the PPS district.</a:t>
            </a:r>
            <a:endParaRPr sz="1600"/>
          </a:p>
        </p:txBody>
      </p:sp>
      <p:sp>
        <p:nvSpPr>
          <p:cNvPr id="103" name="Google Shape;103;p21"/>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Goals</a:t>
            </a:r>
            <a:endParaRPr sz="3300">
              <a:solidFill>
                <a:srgbClr val="999999"/>
              </a:solidFill>
              <a:latin typeface="Georgia"/>
              <a:ea typeface="Georgia"/>
              <a:cs typeface="Georgia"/>
              <a:sym typeface="Georgia"/>
            </a:endParaRPr>
          </a:p>
        </p:txBody>
      </p:sp>
      <p:pic>
        <p:nvPicPr>
          <p:cNvPr id="104" name="Google Shape;104;p21"/>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2"/>
          <p:cNvSpPr txBox="1"/>
          <p:nvPr/>
        </p:nvSpPr>
        <p:spPr>
          <a:xfrm>
            <a:off x="912925" y="2946475"/>
            <a:ext cx="2546700" cy="150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A6AAA9"/>
                </a:solidFill>
                <a:latin typeface="Georgia"/>
                <a:ea typeface="Georgia"/>
                <a:cs typeface="Georgia"/>
                <a:sym typeface="Georgia"/>
              </a:rPr>
              <a:t>August 2018</a:t>
            </a:r>
            <a:r>
              <a:rPr lang="en-US" sz="1800">
                <a:solidFill>
                  <a:srgbClr val="A6AAA9"/>
                </a:solidFill>
                <a:latin typeface="Georgia"/>
                <a:ea typeface="Georgia"/>
                <a:cs typeface="Georgia"/>
                <a:sym typeface="Georgia"/>
              </a:rPr>
              <a:t> </a:t>
            </a:r>
            <a:endParaRPr sz="1800">
              <a:solidFill>
                <a:srgbClr val="A6AAA9"/>
              </a:solidFill>
              <a:latin typeface="Georgia"/>
              <a:ea typeface="Georgia"/>
              <a:cs typeface="Georgia"/>
              <a:sym typeface="Georgia"/>
            </a:endParaRPr>
          </a:p>
          <a:p>
            <a:pPr indent="0" lvl="0" marL="0" rtl="0" algn="ctr">
              <a:lnSpc>
                <a:spcPct val="115000"/>
              </a:lnSpc>
              <a:spcBef>
                <a:spcPts val="0"/>
              </a:spcBef>
              <a:spcAft>
                <a:spcPts val="0"/>
              </a:spcAft>
              <a:buNone/>
            </a:pPr>
            <a:r>
              <a:rPr lang="en-US" sz="1800">
                <a:solidFill>
                  <a:srgbClr val="A6AAA9"/>
                </a:solidFill>
                <a:latin typeface="Georgia"/>
                <a:ea typeface="Georgia"/>
                <a:cs typeface="Georgia"/>
                <a:sym typeface="Georgia"/>
              </a:rPr>
              <a:t>Present completed report to full School Board</a:t>
            </a:r>
            <a:endParaRPr sz="1800">
              <a:solidFill>
                <a:srgbClr val="A6AAA9"/>
              </a:solidFill>
              <a:latin typeface="Georgia"/>
              <a:ea typeface="Georgia"/>
              <a:cs typeface="Georgia"/>
              <a:sym typeface="Georgia"/>
            </a:endParaRPr>
          </a:p>
        </p:txBody>
      </p:sp>
      <p:sp>
        <p:nvSpPr>
          <p:cNvPr id="110" name="Google Shape;110;p22"/>
          <p:cNvSpPr txBox="1"/>
          <p:nvPr/>
        </p:nvSpPr>
        <p:spPr>
          <a:xfrm rot="-349">
            <a:off x="1847800" y="6058903"/>
            <a:ext cx="2955000" cy="142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A6AAA9"/>
                </a:solidFill>
                <a:latin typeface="Georgia"/>
                <a:ea typeface="Georgia"/>
                <a:cs typeface="Georgia"/>
                <a:sym typeface="Georgia"/>
              </a:rPr>
              <a:t>October</a:t>
            </a:r>
            <a:r>
              <a:rPr b="1" lang="en-US" sz="1800">
                <a:solidFill>
                  <a:srgbClr val="A6AAA9"/>
                </a:solidFill>
                <a:latin typeface="Georgia"/>
                <a:ea typeface="Georgia"/>
                <a:cs typeface="Georgia"/>
                <a:sym typeface="Georgia"/>
              </a:rPr>
              <a:t> 2018</a:t>
            </a:r>
            <a:r>
              <a:rPr lang="en-US" sz="1800">
                <a:solidFill>
                  <a:srgbClr val="A6AAA9"/>
                </a:solidFill>
                <a:latin typeface="Georgia"/>
                <a:ea typeface="Georgia"/>
                <a:cs typeface="Georgia"/>
                <a:sym typeface="Georgia"/>
              </a:rPr>
              <a:t> </a:t>
            </a:r>
            <a:endParaRPr sz="1800">
              <a:solidFill>
                <a:srgbClr val="A6AAA9"/>
              </a:solidFill>
              <a:latin typeface="Georgia"/>
              <a:ea typeface="Georgia"/>
              <a:cs typeface="Georgia"/>
              <a:sym typeface="Georgia"/>
            </a:endParaRPr>
          </a:p>
          <a:p>
            <a:pPr indent="0" lvl="0" marL="0" rtl="0" algn="ctr">
              <a:lnSpc>
                <a:spcPct val="115000"/>
              </a:lnSpc>
              <a:spcBef>
                <a:spcPts val="0"/>
              </a:spcBef>
              <a:spcAft>
                <a:spcPts val="0"/>
              </a:spcAft>
              <a:buNone/>
            </a:pPr>
            <a:r>
              <a:rPr lang="en-US" sz="1800">
                <a:solidFill>
                  <a:srgbClr val="A6AAA9"/>
                </a:solidFill>
                <a:latin typeface="Georgia"/>
                <a:ea typeface="Georgia"/>
                <a:cs typeface="Georgia"/>
                <a:sym typeface="Georgia"/>
              </a:rPr>
              <a:t>Food Fuels Learning Transitioning to Action Meeting</a:t>
            </a:r>
            <a:endParaRPr sz="1800">
              <a:solidFill>
                <a:srgbClr val="A6AAA9"/>
              </a:solidFill>
              <a:latin typeface="Georgia"/>
              <a:ea typeface="Georgia"/>
              <a:cs typeface="Georgia"/>
              <a:sym typeface="Georgia"/>
            </a:endParaRPr>
          </a:p>
        </p:txBody>
      </p:sp>
      <p:sp>
        <p:nvSpPr>
          <p:cNvPr id="111" name="Google Shape;111;p22"/>
          <p:cNvSpPr txBox="1"/>
          <p:nvPr/>
        </p:nvSpPr>
        <p:spPr>
          <a:xfrm>
            <a:off x="2973400" y="1213975"/>
            <a:ext cx="2679600" cy="173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999999"/>
                </a:solidFill>
                <a:latin typeface="Georgia"/>
                <a:ea typeface="Georgia"/>
                <a:cs typeface="Georgia"/>
                <a:sym typeface="Georgia"/>
              </a:rPr>
              <a:t>Ongoing</a:t>
            </a:r>
            <a:r>
              <a:rPr lang="en-US" sz="1800">
                <a:solidFill>
                  <a:srgbClr val="999999"/>
                </a:solidFill>
                <a:latin typeface="Georgia"/>
                <a:ea typeface="Georgia"/>
                <a:cs typeface="Georgia"/>
                <a:sym typeface="Georgia"/>
              </a:rPr>
              <a:t> </a:t>
            </a:r>
            <a:endParaRPr sz="1800">
              <a:solidFill>
                <a:srgbClr val="999999"/>
              </a:solidFill>
              <a:latin typeface="Georgia"/>
              <a:ea typeface="Georgia"/>
              <a:cs typeface="Georgia"/>
              <a:sym typeface="Georgia"/>
            </a:endParaRPr>
          </a:p>
          <a:p>
            <a:pPr indent="0" lvl="0" marL="0" rtl="0" algn="ctr">
              <a:lnSpc>
                <a:spcPct val="115000"/>
              </a:lnSpc>
              <a:spcBef>
                <a:spcPts val="0"/>
              </a:spcBef>
              <a:spcAft>
                <a:spcPts val="0"/>
              </a:spcAft>
              <a:buNone/>
            </a:pPr>
            <a:r>
              <a:rPr lang="en-US" sz="1800">
                <a:solidFill>
                  <a:srgbClr val="999999"/>
                </a:solidFill>
                <a:latin typeface="Georgia"/>
                <a:ea typeface="Georgia"/>
                <a:cs typeface="Georgia"/>
                <a:sym typeface="Georgia"/>
              </a:rPr>
              <a:t>Action Groups convened regularly to address report recommendations</a:t>
            </a:r>
            <a:endParaRPr sz="1800">
              <a:solidFill>
                <a:srgbClr val="999999"/>
              </a:solidFill>
              <a:latin typeface="Georgia"/>
              <a:ea typeface="Georgia"/>
              <a:cs typeface="Georgia"/>
              <a:sym typeface="Georgia"/>
            </a:endParaRPr>
          </a:p>
        </p:txBody>
      </p:sp>
      <p:cxnSp>
        <p:nvCxnSpPr>
          <p:cNvPr id="112" name="Google Shape;112;p22"/>
          <p:cNvCxnSpPr/>
          <p:nvPr/>
        </p:nvCxnSpPr>
        <p:spPr>
          <a:xfrm>
            <a:off x="948475" y="5134450"/>
            <a:ext cx="11315400" cy="14100"/>
          </a:xfrm>
          <a:prstGeom prst="straightConnector1">
            <a:avLst/>
          </a:prstGeom>
          <a:noFill/>
          <a:ln cap="flat" cmpd="sng" w="9525">
            <a:solidFill>
              <a:srgbClr val="53585F"/>
            </a:solidFill>
            <a:prstDash val="solid"/>
            <a:round/>
            <a:headEnd len="med" w="med" type="none"/>
            <a:tailEnd len="med" w="med" type="triangle"/>
          </a:ln>
        </p:spPr>
      </p:cxnSp>
      <p:cxnSp>
        <p:nvCxnSpPr>
          <p:cNvPr id="113" name="Google Shape;113;p22"/>
          <p:cNvCxnSpPr/>
          <p:nvPr/>
        </p:nvCxnSpPr>
        <p:spPr>
          <a:xfrm rot="10800000">
            <a:off x="3325300" y="5134450"/>
            <a:ext cx="0" cy="727200"/>
          </a:xfrm>
          <a:prstGeom prst="straightConnector1">
            <a:avLst/>
          </a:prstGeom>
          <a:noFill/>
          <a:ln cap="flat" cmpd="sng" w="9525">
            <a:solidFill>
              <a:srgbClr val="53585F"/>
            </a:solidFill>
            <a:prstDash val="solid"/>
            <a:round/>
            <a:headEnd len="med" w="med" type="none"/>
            <a:tailEnd len="med" w="med" type="none"/>
          </a:ln>
        </p:spPr>
      </p:cxnSp>
      <p:sp>
        <p:nvSpPr>
          <p:cNvPr id="114" name="Google Shape;114;p22"/>
          <p:cNvSpPr txBox="1"/>
          <p:nvPr/>
        </p:nvSpPr>
        <p:spPr>
          <a:xfrm>
            <a:off x="4112625" y="7635175"/>
            <a:ext cx="2955000" cy="1773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US" sz="1800">
                <a:solidFill>
                  <a:srgbClr val="A6AAA9"/>
                </a:solidFill>
                <a:latin typeface="Georgia"/>
                <a:ea typeface="Georgia"/>
                <a:cs typeface="Georgia"/>
                <a:sym typeface="Georgia"/>
              </a:rPr>
              <a:t>February 2019</a:t>
            </a:r>
            <a:endParaRPr b="1" sz="1800">
              <a:solidFill>
                <a:srgbClr val="A6AAA9"/>
              </a:solidFill>
              <a:latin typeface="Georgia"/>
              <a:ea typeface="Georgia"/>
              <a:cs typeface="Georgia"/>
              <a:sym typeface="Georgia"/>
            </a:endParaRPr>
          </a:p>
          <a:p>
            <a:pPr indent="0" lvl="0" marL="0" marR="0" rtl="0" algn="ctr">
              <a:lnSpc>
                <a:spcPct val="115000"/>
              </a:lnSpc>
              <a:spcBef>
                <a:spcPts val="0"/>
              </a:spcBef>
              <a:spcAft>
                <a:spcPts val="0"/>
              </a:spcAft>
              <a:buNone/>
            </a:pPr>
            <a:r>
              <a:rPr lang="en-US" sz="1800">
                <a:solidFill>
                  <a:srgbClr val="A6AAA9"/>
                </a:solidFill>
                <a:latin typeface="Georgia"/>
                <a:ea typeface="Georgia"/>
                <a:cs typeface="Georgia"/>
                <a:sym typeface="Georgia"/>
              </a:rPr>
              <a:t>Food Fuels Learning In Action: First Quarterly Meeting</a:t>
            </a:r>
            <a:endParaRPr sz="1800">
              <a:solidFill>
                <a:srgbClr val="A6AAA9"/>
              </a:solidFill>
              <a:latin typeface="Georgia"/>
              <a:ea typeface="Georgia"/>
              <a:cs typeface="Georgia"/>
              <a:sym typeface="Georgia"/>
            </a:endParaRPr>
          </a:p>
        </p:txBody>
      </p:sp>
      <p:cxnSp>
        <p:nvCxnSpPr>
          <p:cNvPr id="115" name="Google Shape;115;p22"/>
          <p:cNvCxnSpPr/>
          <p:nvPr/>
        </p:nvCxnSpPr>
        <p:spPr>
          <a:xfrm flipH="1">
            <a:off x="5552925" y="5134450"/>
            <a:ext cx="2100" cy="2423700"/>
          </a:xfrm>
          <a:prstGeom prst="straightConnector1">
            <a:avLst/>
          </a:prstGeom>
          <a:noFill/>
          <a:ln cap="flat" cmpd="sng" w="9525">
            <a:solidFill>
              <a:schemeClr val="dk2"/>
            </a:solidFill>
            <a:prstDash val="solid"/>
            <a:round/>
            <a:headEnd len="med" w="med" type="none"/>
            <a:tailEnd len="med" w="med" type="none"/>
          </a:ln>
        </p:spPr>
      </p:cxnSp>
      <p:sp>
        <p:nvSpPr>
          <p:cNvPr id="116" name="Google Shape;116;p22"/>
          <p:cNvSpPr txBox="1"/>
          <p:nvPr>
            <p:ph type="title"/>
          </p:nvPr>
        </p:nvSpPr>
        <p:spPr>
          <a:xfrm>
            <a:off x="800100" y="794782"/>
            <a:ext cx="11099700" cy="634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383"/>
              <a:buFont typeface="Georgia"/>
              <a:buNone/>
            </a:pPr>
            <a:r>
              <a:rPr lang="en-US" sz="3300">
                <a:latin typeface="Georgia"/>
                <a:ea typeface="Georgia"/>
                <a:cs typeface="Georgia"/>
                <a:sym typeface="Georgia"/>
              </a:rPr>
              <a:t>Timeline</a:t>
            </a:r>
            <a:endParaRPr sz="3300">
              <a:solidFill>
                <a:srgbClr val="999999"/>
              </a:solidFill>
            </a:endParaRPr>
          </a:p>
        </p:txBody>
      </p:sp>
      <p:sp>
        <p:nvSpPr>
          <p:cNvPr id="117" name="Google Shape;117;p22"/>
          <p:cNvSpPr txBox="1"/>
          <p:nvPr/>
        </p:nvSpPr>
        <p:spPr>
          <a:xfrm>
            <a:off x="5344650" y="2509075"/>
            <a:ext cx="3205500" cy="177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A6AAA9"/>
                </a:solidFill>
                <a:latin typeface="Georgia"/>
                <a:ea typeface="Georgia"/>
                <a:cs typeface="Georgia"/>
                <a:sym typeface="Georgia"/>
              </a:rPr>
              <a:t>March 2019</a:t>
            </a:r>
            <a:r>
              <a:rPr lang="en-US" sz="1800">
                <a:solidFill>
                  <a:srgbClr val="A6AAA9"/>
                </a:solidFill>
                <a:latin typeface="Georgia"/>
                <a:ea typeface="Georgia"/>
                <a:cs typeface="Georgia"/>
                <a:sym typeface="Georgia"/>
              </a:rPr>
              <a:t> </a:t>
            </a:r>
            <a:endParaRPr sz="1800">
              <a:solidFill>
                <a:srgbClr val="A6AAA9"/>
              </a:solidFill>
              <a:latin typeface="Georgia"/>
              <a:ea typeface="Georgia"/>
              <a:cs typeface="Georgia"/>
              <a:sym typeface="Georgia"/>
            </a:endParaRPr>
          </a:p>
          <a:p>
            <a:pPr indent="0" lvl="0" marL="0" rtl="0" algn="ctr">
              <a:lnSpc>
                <a:spcPct val="115000"/>
              </a:lnSpc>
              <a:spcBef>
                <a:spcPts val="0"/>
              </a:spcBef>
              <a:spcAft>
                <a:spcPts val="0"/>
              </a:spcAft>
              <a:buNone/>
            </a:pPr>
            <a:r>
              <a:rPr lang="en-US" sz="1800">
                <a:solidFill>
                  <a:srgbClr val="A6AAA9"/>
                </a:solidFill>
                <a:latin typeface="Georgia"/>
                <a:ea typeface="Georgia"/>
                <a:cs typeface="Georgia"/>
                <a:sym typeface="Georgia"/>
              </a:rPr>
              <a:t>Food Fuels Learning Toolkit presented at the Universities Fighting World Hunger Summit at USM</a:t>
            </a:r>
            <a:endParaRPr sz="1800">
              <a:solidFill>
                <a:srgbClr val="A6AAA9"/>
              </a:solidFill>
              <a:latin typeface="Georgia"/>
              <a:ea typeface="Georgia"/>
              <a:cs typeface="Georgia"/>
              <a:sym typeface="Georgia"/>
            </a:endParaRPr>
          </a:p>
        </p:txBody>
      </p:sp>
      <p:sp>
        <p:nvSpPr>
          <p:cNvPr id="118" name="Google Shape;118;p22"/>
          <p:cNvSpPr txBox="1"/>
          <p:nvPr/>
        </p:nvSpPr>
        <p:spPr>
          <a:xfrm>
            <a:off x="7084425" y="6263575"/>
            <a:ext cx="2955000" cy="1773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US" sz="1800">
                <a:solidFill>
                  <a:srgbClr val="A6AAA9"/>
                </a:solidFill>
                <a:latin typeface="Georgia"/>
                <a:ea typeface="Georgia"/>
                <a:cs typeface="Georgia"/>
                <a:sym typeface="Georgia"/>
              </a:rPr>
              <a:t>April</a:t>
            </a:r>
            <a:r>
              <a:rPr b="1" lang="en-US" sz="1800">
                <a:solidFill>
                  <a:srgbClr val="A6AAA9"/>
                </a:solidFill>
                <a:latin typeface="Georgia"/>
                <a:ea typeface="Georgia"/>
                <a:cs typeface="Georgia"/>
                <a:sym typeface="Georgia"/>
              </a:rPr>
              <a:t> 2019</a:t>
            </a:r>
            <a:endParaRPr b="1" sz="1800">
              <a:solidFill>
                <a:srgbClr val="A6AAA9"/>
              </a:solidFill>
              <a:latin typeface="Georgia"/>
              <a:ea typeface="Georgia"/>
              <a:cs typeface="Georgia"/>
              <a:sym typeface="Georgia"/>
            </a:endParaRPr>
          </a:p>
          <a:p>
            <a:pPr indent="0" lvl="0" marL="0" marR="0" rtl="0" algn="ctr">
              <a:lnSpc>
                <a:spcPct val="115000"/>
              </a:lnSpc>
              <a:spcBef>
                <a:spcPts val="0"/>
              </a:spcBef>
              <a:spcAft>
                <a:spcPts val="0"/>
              </a:spcAft>
              <a:buNone/>
            </a:pPr>
            <a:r>
              <a:rPr lang="en-US" sz="1800">
                <a:solidFill>
                  <a:srgbClr val="A6AAA9"/>
                </a:solidFill>
                <a:latin typeface="Georgia"/>
                <a:ea typeface="Georgia"/>
                <a:cs typeface="Georgia"/>
                <a:sym typeface="Georgia"/>
              </a:rPr>
              <a:t>Food Fuels Learning Toolkit presented at the Farm to Institution Summit at UMass Amherst</a:t>
            </a:r>
            <a:endParaRPr sz="1800">
              <a:solidFill>
                <a:srgbClr val="A6AAA9"/>
              </a:solidFill>
              <a:latin typeface="Georgia"/>
              <a:ea typeface="Georgia"/>
              <a:cs typeface="Georgia"/>
              <a:sym typeface="Georgia"/>
            </a:endParaRPr>
          </a:p>
        </p:txBody>
      </p:sp>
      <p:cxnSp>
        <p:nvCxnSpPr>
          <p:cNvPr id="119" name="Google Shape;119;p22"/>
          <p:cNvCxnSpPr/>
          <p:nvPr/>
        </p:nvCxnSpPr>
        <p:spPr>
          <a:xfrm flipH="1">
            <a:off x="8519025" y="5134450"/>
            <a:ext cx="7800" cy="1040100"/>
          </a:xfrm>
          <a:prstGeom prst="straightConnector1">
            <a:avLst/>
          </a:prstGeom>
          <a:noFill/>
          <a:ln cap="flat" cmpd="sng" w="9525">
            <a:solidFill>
              <a:schemeClr val="dk2"/>
            </a:solidFill>
            <a:prstDash val="solid"/>
            <a:round/>
            <a:headEnd len="med" w="med" type="none"/>
            <a:tailEnd len="med" w="med" type="none"/>
          </a:ln>
        </p:spPr>
      </p:cxnSp>
      <p:sp>
        <p:nvSpPr>
          <p:cNvPr id="120" name="Google Shape;120;p22"/>
          <p:cNvSpPr txBox="1"/>
          <p:nvPr/>
        </p:nvSpPr>
        <p:spPr>
          <a:xfrm>
            <a:off x="8763000" y="2509075"/>
            <a:ext cx="2784300" cy="150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A6AAA9"/>
                </a:solidFill>
                <a:latin typeface="Georgia"/>
                <a:ea typeface="Georgia"/>
                <a:cs typeface="Georgia"/>
                <a:sym typeface="Georgia"/>
              </a:rPr>
              <a:t>April</a:t>
            </a:r>
            <a:r>
              <a:rPr b="1" lang="en-US" sz="1800">
                <a:solidFill>
                  <a:srgbClr val="A6AAA9"/>
                </a:solidFill>
                <a:latin typeface="Georgia"/>
                <a:ea typeface="Georgia"/>
                <a:cs typeface="Georgia"/>
                <a:sym typeface="Georgia"/>
              </a:rPr>
              <a:t> 2019</a:t>
            </a:r>
            <a:r>
              <a:rPr lang="en-US" sz="1800">
                <a:solidFill>
                  <a:srgbClr val="A6AAA9"/>
                </a:solidFill>
                <a:latin typeface="Georgia"/>
                <a:ea typeface="Georgia"/>
                <a:cs typeface="Georgia"/>
                <a:sym typeface="Georgia"/>
              </a:rPr>
              <a:t> </a:t>
            </a:r>
            <a:endParaRPr sz="1800">
              <a:solidFill>
                <a:srgbClr val="A6AAA9"/>
              </a:solidFill>
              <a:latin typeface="Georgia"/>
              <a:ea typeface="Georgia"/>
              <a:cs typeface="Georgia"/>
              <a:sym typeface="Georgia"/>
            </a:endParaRPr>
          </a:p>
          <a:p>
            <a:pPr indent="0" lvl="0" marL="0" rtl="0" algn="ctr">
              <a:lnSpc>
                <a:spcPct val="115000"/>
              </a:lnSpc>
              <a:spcBef>
                <a:spcPts val="0"/>
              </a:spcBef>
              <a:spcAft>
                <a:spcPts val="0"/>
              </a:spcAft>
              <a:buClr>
                <a:schemeClr val="dk1"/>
              </a:buClr>
              <a:buSzPts val="1100"/>
              <a:buFont typeface="Arial"/>
              <a:buNone/>
            </a:pPr>
            <a:r>
              <a:rPr i="1" lang="en-US" sz="1800">
                <a:solidFill>
                  <a:srgbClr val="A6AAA9"/>
                </a:solidFill>
                <a:latin typeface="Georgia"/>
                <a:ea typeface="Georgia"/>
                <a:cs typeface="Georgia"/>
                <a:sym typeface="Georgia"/>
              </a:rPr>
              <a:t>Food Fuels Learning In Action: Second Quarterly Meeting</a:t>
            </a:r>
            <a:endParaRPr sz="1800">
              <a:solidFill>
                <a:srgbClr val="A6AAA9"/>
              </a:solidFill>
              <a:latin typeface="Georgia"/>
              <a:ea typeface="Georgia"/>
              <a:cs typeface="Georgia"/>
              <a:sym typeface="Georgia"/>
            </a:endParaRPr>
          </a:p>
        </p:txBody>
      </p:sp>
      <p:cxnSp>
        <p:nvCxnSpPr>
          <p:cNvPr id="121" name="Google Shape;121;p22"/>
          <p:cNvCxnSpPr/>
          <p:nvPr/>
        </p:nvCxnSpPr>
        <p:spPr>
          <a:xfrm rot="10800000">
            <a:off x="10145700" y="3999550"/>
            <a:ext cx="4200" cy="1134900"/>
          </a:xfrm>
          <a:prstGeom prst="straightConnector1">
            <a:avLst/>
          </a:prstGeom>
          <a:noFill/>
          <a:ln cap="flat" cmpd="sng" w="9525">
            <a:solidFill>
              <a:srgbClr val="53585F"/>
            </a:solidFill>
            <a:prstDash val="solid"/>
            <a:round/>
            <a:headEnd len="med" w="med" type="none"/>
            <a:tailEnd len="med" w="med" type="none"/>
          </a:ln>
        </p:spPr>
      </p:cxnSp>
      <p:cxnSp>
        <p:nvCxnSpPr>
          <p:cNvPr id="122" name="Google Shape;122;p22"/>
          <p:cNvCxnSpPr/>
          <p:nvPr/>
        </p:nvCxnSpPr>
        <p:spPr>
          <a:xfrm flipH="1">
            <a:off x="4312138" y="2975050"/>
            <a:ext cx="2100" cy="2159400"/>
          </a:xfrm>
          <a:prstGeom prst="straightConnector1">
            <a:avLst/>
          </a:prstGeom>
          <a:noFill/>
          <a:ln cap="flat" cmpd="sng" w="9525">
            <a:solidFill>
              <a:schemeClr val="dk2"/>
            </a:solidFill>
            <a:prstDash val="solid"/>
            <a:round/>
            <a:headEnd len="med" w="med" type="none"/>
            <a:tailEnd len="med" w="med" type="none"/>
          </a:ln>
        </p:spPr>
      </p:cxnSp>
      <p:cxnSp>
        <p:nvCxnSpPr>
          <p:cNvPr id="123" name="Google Shape;123;p22"/>
          <p:cNvCxnSpPr/>
          <p:nvPr/>
        </p:nvCxnSpPr>
        <p:spPr>
          <a:xfrm rot="10800000">
            <a:off x="2186275" y="4407250"/>
            <a:ext cx="0" cy="727200"/>
          </a:xfrm>
          <a:prstGeom prst="straightConnector1">
            <a:avLst/>
          </a:prstGeom>
          <a:noFill/>
          <a:ln cap="flat" cmpd="sng" w="9525">
            <a:solidFill>
              <a:srgbClr val="53585F"/>
            </a:solidFill>
            <a:prstDash val="solid"/>
            <a:round/>
            <a:headEnd len="med" w="med" type="none"/>
            <a:tailEnd len="med" w="med" type="none"/>
          </a:ln>
        </p:spPr>
      </p:cxnSp>
      <p:cxnSp>
        <p:nvCxnSpPr>
          <p:cNvPr id="124" name="Google Shape;124;p22"/>
          <p:cNvCxnSpPr/>
          <p:nvPr/>
        </p:nvCxnSpPr>
        <p:spPr>
          <a:xfrm rot="10800000">
            <a:off x="6947400" y="4407250"/>
            <a:ext cx="0" cy="727200"/>
          </a:xfrm>
          <a:prstGeom prst="straightConnector1">
            <a:avLst/>
          </a:prstGeom>
          <a:noFill/>
          <a:ln cap="flat" cmpd="sng" w="9525">
            <a:solidFill>
              <a:srgbClr val="53585F"/>
            </a:solidFill>
            <a:prstDash val="solid"/>
            <a:round/>
            <a:headEnd len="med" w="med" type="none"/>
            <a:tailEnd len="med" w="med" type="none"/>
          </a:ln>
        </p:spPr>
      </p:cxnSp>
      <p:pic>
        <p:nvPicPr>
          <p:cNvPr id="125" name="Google Shape;125;p22"/>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
        <p:nvSpPr>
          <p:cNvPr id="126" name="Google Shape;126;p22"/>
          <p:cNvSpPr txBox="1"/>
          <p:nvPr/>
        </p:nvSpPr>
        <p:spPr>
          <a:xfrm>
            <a:off x="10236975" y="7370921"/>
            <a:ext cx="2172600" cy="1932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US" sz="1800">
                <a:solidFill>
                  <a:srgbClr val="53585F"/>
                </a:solidFill>
                <a:latin typeface="Georgia"/>
                <a:ea typeface="Georgia"/>
                <a:cs typeface="Georgia"/>
                <a:sym typeface="Georgia"/>
              </a:rPr>
              <a:t>August 2019</a:t>
            </a:r>
            <a:endParaRPr b="1" sz="1800">
              <a:solidFill>
                <a:srgbClr val="53585F"/>
              </a:solidFill>
              <a:latin typeface="Georgia"/>
              <a:ea typeface="Georgia"/>
              <a:cs typeface="Georgia"/>
              <a:sym typeface="Georgia"/>
            </a:endParaRPr>
          </a:p>
          <a:p>
            <a:pPr indent="0" lvl="0" marL="0" marR="0" rtl="0" algn="ctr">
              <a:lnSpc>
                <a:spcPct val="115000"/>
              </a:lnSpc>
              <a:spcBef>
                <a:spcPts val="0"/>
              </a:spcBef>
              <a:spcAft>
                <a:spcPts val="0"/>
              </a:spcAft>
              <a:buNone/>
            </a:pPr>
            <a:r>
              <a:rPr lang="en-US" sz="1800">
                <a:solidFill>
                  <a:srgbClr val="53585F"/>
                </a:solidFill>
                <a:latin typeface="Georgia"/>
                <a:ea typeface="Georgia"/>
                <a:cs typeface="Georgia"/>
                <a:sym typeface="Georgia"/>
              </a:rPr>
              <a:t>Present Food Fuels Learning update to full School Board</a:t>
            </a:r>
            <a:endParaRPr sz="1800">
              <a:solidFill>
                <a:srgbClr val="53585F"/>
              </a:solidFill>
              <a:latin typeface="Georgia"/>
              <a:ea typeface="Georgia"/>
              <a:cs typeface="Georgia"/>
              <a:sym typeface="Georgia"/>
            </a:endParaRPr>
          </a:p>
        </p:txBody>
      </p:sp>
      <p:cxnSp>
        <p:nvCxnSpPr>
          <p:cNvPr id="127" name="Google Shape;127;p22"/>
          <p:cNvCxnSpPr/>
          <p:nvPr/>
        </p:nvCxnSpPr>
        <p:spPr>
          <a:xfrm flipH="1">
            <a:off x="11263275" y="5134450"/>
            <a:ext cx="7800" cy="2060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1163900" y="4067100"/>
            <a:ext cx="10677000" cy="1619400"/>
          </a:xfrm>
          <a:prstGeom prst="rect">
            <a:avLst/>
          </a:prstGeom>
        </p:spPr>
        <p:txBody>
          <a:bodyPr anchorCtr="0" anchor="ctr" bIns="50800" lIns="50800" spcFirstLastPara="1" rIns="50800" wrap="square" tIns="50800">
            <a:noAutofit/>
          </a:bodyPr>
          <a:lstStyle/>
          <a:p>
            <a:pPr indent="0" lvl="0" marL="0" rtl="0" algn="ctr">
              <a:spcBef>
                <a:spcPts val="0"/>
              </a:spcBef>
              <a:spcAft>
                <a:spcPts val="0"/>
              </a:spcAft>
              <a:buNone/>
            </a:pPr>
            <a:r>
              <a:rPr b="1" lang="en-US" sz="3300">
                <a:latin typeface="Georgia"/>
                <a:ea typeface="Georgia"/>
                <a:cs typeface="Georgia"/>
                <a:sym typeface="Georgia"/>
              </a:rPr>
              <a:t>Phase 2: “In </a:t>
            </a:r>
            <a:r>
              <a:rPr b="1" lang="en-US" sz="3300">
                <a:latin typeface="Georgia"/>
                <a:ea typeface="Georgia"/>
                <a:cs typeface="Georgia"/>
                <a:sym typeface="Georgia"/>
              </a:rPr>
              <a:t>action</a:t>
            </a:r>
            <a:r>
              <a:rPr b="1" lang="en-US" sz="3300">
                <a:latin typeface="Georgia"/>
                <a:ea typeface="Georgia"/>
                <a:cs typeface="Georgia"/>
                <a:sym typeface="Georgia"/>
              </a:rPr>
              <a:t>”</a:t>
            </a:r>
            <a:endParaRPr b="1" sz="3300">
              <a:latin typeface="Georgia"/>
              <a:ea typeface="Georgia"/>
              <a:cs typeface="Georgia"/>
              <a:sym typeface="Georgia"/>
            </a:endParaRPr>
          </a:p>
          <a:p>
            <a:pPr indent="0" lvl="0" marL="0" rtl="0" algn="ctr">
              <a:spcBef>
                <a:spcPts val="0"/>
              </a:spcBef>
              <a:spcAft>
                <a:spcPts val="0"/>
              </a:spcAft>
              <a:buNone/>
            </a:pPr>
            <a:r>
              <a:t/>
            </a:r>
            <a:endParaRPr sz="3300">
              <a:latin typeface="Georgia"/>
              <a:ea typeface="Georgia"/>
              <a:cs typeface="Georgia"/>
              <a:sym typeface="Georgia"/>
            </a:endParaRPr>
          </a:p>
        </p:txBody>
      </p:sp>
      <p:pic>
        <p:nvPicPr>
          <p:cNvPr id="133" name="Google Shape;133;p23"/>
          <p:cNvPicPr preferRelativeResize="0"/>
          <p:nvPr/>
        </p:nvPicPr>
        <p:blipFill>
          <a:blip r:embed="rId3">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4"/>
          <p:cNvSpPr txBox="1"/>
          <p:nvPr/>
        </p:nvSpPr>
        <p:spPr>
          <a:xfrm>
            <a:off x="952500" y="2322226"/>
            <a:ext cx="11099700" cy="2404200"/>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53585F"/>
              </a:buClr>
              <a:buSzPts val="2775"/>
              <a:buFont typeface="Georgia"/>
              <a:buNone/>
            </a:pPr>
            <a:r>
              <a:rPr b="0" i="1" lang="en-US" sz="2775" u="none" cap="none" strike="noStrike">
                <a:solidFill>
                  <a:srgbClr val="53585F"/>
                </a:solidFill>
                <a:latin typeface="Georgia"/>
                <a:ea typeface="Georgia"/>
                <a:cs typeface="Georgia"/>
                <a:sym typeface="Georgia"/>
              </a:rPr>
              <a:t>We believe that food fuels learning and all students at Portland Public Schools have the right to nutritious food that allows them to attain their full potential.</a:t>
            </a:r>
            <a:endParaRPr/>
          </a:p>
        </p:txBody>
      </p:sp>
      <p:sp>
        <p:nvSpPr>
          <p:cNvPr id="139" name="Google Shape;139;p24"/>
          <p:cNvSpPr txBox="1"/>
          <p:nvPr>
            <p:ph type="title"/>
          </p:nvPr>
        </p:nvSpPr>
        <p:spPr>
          <a:xfrm>
            <a:off x="952500" y="772738"/>
            <a:ext cx="10532400" cy="678300"/>
          </a:xfrm>
          <a:prstGeom prst="rect">
            <a:avLst/>
          </a:prstGeom>
        </p:spPr>
        <p:txBody>
          <a:bodyPr anchorCtr="0" anchor="ctr" bIns="50800" lIns="50800" spcFirstLastPara="1" rIns="50800" wrap="square" tIns="50800">
            <a:noAutofit/>
          </a:bodyPr>
          <a:lstStyle/>
          <a:p>
            <a:pPr indent="0" lvl="0" marL="0" rtl="0" algn="l">
              <a:spcBef>
                <a:spcPts val="0"/>
              </a:spcBef>
              <a:spcAft>
                <a:spcPts val="0"/>
              </a:spcAft>
              <a:buNone/>
            </a:pPr>
            <a:r>
              <a:rPr lang="en-US" sz="3300">
                <a:latin typeface="Georgia"/>
                <a:ea typeface="Georgia"/>
                <a:cs typeface="Georgia"/>
                <a:sym typeface="Georgia"/>
              </a:rPr>
              <a:t>Food Fuels Learning Values Statement</a:t>
            </a:r>
            <a:endParaRPr sz="3300">
              <a:solidFill>
                <a:srgbClr val="999999"/>
              </a:solidFill>
              <a:latin typeface="Georgia"/>
              <a:ea typeface="Georgia"/>
              <a:cs typeface="Georgia"/>
              <a:sym typeface="Georgia"/>
            </a:endParaRPr>
          </a:p>
        </p:txBody>
      </p:sp>
      <p:pic>
        <p:nvPicPr>
          <p:cNvPr id="140" name="Google Shape;140;p24"/>
          <p:cNvPicPr preferRelativeResize="0"/>
          <p:nvPr/>
        </p:nvPicPr>
        <p:blipFill>
          <a:blip r:embed="rId3">
            <a:alphaModFix/>
          </a:blip>
          <a:stretch>
            <a:fillRect/>
          </a:stretch>
        </p:blipFill>
        <p:spPr>
          <a:xfrm>
            <a:off x="3558388" y="4869562"/>
            <a:ext cx="5888018" cy="4268813"/>
          </a:xfrm>
          <a:prstGeom prst="rect">
            <a:avLst/>
          </a:prstGeom>
          <a:noFill/>
          <a:ln>
            <a:noFill/>
          </a:ln>
        </p:spPr>
      </p:pic>
      <p:pic>
        <p:nvPicPr>
          <p:cNvPr id="141" name="Google Shape;141;p24"/>
          <p:cNvPicPr preferRelativeResize="0"/>
          <p:nvPr/>
        </p:nvPicPr>
        <p:blipFill>
          <a:blip r:embed="rId4">
            <a:alphaModFix amt="50000"/>
          </a:blip>
          <a:stretch>
            <a:fillRect/>
          </a:stretch>
        </p:blipFill>
        <p:spPr>
          <a:xfrm>
            <a:off x="10720475" y="119896"/>
            <a:ext cx="2172624" cy="1406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